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0" r:id="rId5"/>
    <p:sldId id="258" r:id="rId6"/>
    <p:sldId id="261" r:id="rId7"/>
    <p:sldId id="264" r:id="rId8"/>
    <p:sldId id="266" r:id="rId9"/>
    <p:sldId id="259" r:id="rId10"/>
    <p:sldId id="263" r:id="rId11"/>
    <p:sldId id="265" r:id="rId1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38" autoAdjust="0"/>
  </p:normalViewPr>
  <p:slideViewPr>
    <p:cSldViewPr>
      <p:cViewPr>
        <p:scale>
          <a:sx n="80" d="100"/>
          <a:sy n="80" d="100"/>
        </p:scale>
        <p:origin x="-810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F53A403-3810-4F80-BD10-910A18308877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5A1F98-50DA-4197-9282-819D78EFA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4725144"/>
            <a:ext cx="3744480" cy="175260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Подготовила старшая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медсестра 2 г.о.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Зайцева С.В.</a:t>
            </a:r>
            <a:endParaRPr lang="en-US" sz="2400" b="1" dirty="0" smtClean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5230" y="704779"/>
            <a:ext cx="892971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еятельности сестры-хозяйки в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лпу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93" t="28164" r="48526" b="50765"/>
          <a:stretch/>
        </p:blipFill>
        <p:spPr>
          <a:xfrm>
            <a:off x="179512" y="4077072"/>
            <a:ext cx="2448272" cy="1872208"/>
          </a:xfrm>
          <a:prstGeom prst="hear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357166"/>
            <a:ext cx="6858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AutoShape 2" descr="Archivo:Dia1.png"/>
          <p:cNvSpPr>
            <a:spLocks noChangeAspect="1" noChangeArrowheads="1"/>
          </p:cNvSpPr>
          <p:nvPr/>
        </p:nvSpPr>
        <p:spPr bwMode="auto">
          <a:xfrm>
            <a:off x="155575" y="-2193925"/>
            <a:ext cx="60102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Archivo:Dia1.png"/>
          <p:cNvSpPr>
            <a:spLocks noChangeAspect="1" noChangeArrowheads="1"/>
          </p:cNvSpPr>
          <p:nvPr/>
        </p:nvSpPr>
        <p:spPr bwMode="auto">
          <a:xfrm>
            <a:off x="307975" y="-2041525"/>
            <a:ext cx="60102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Archivo:Dia1.png"/>
          <p:cNvSpPr>
            <a:spLocks noChangeAspect="1" noChangeArrowheads="1"/>
          </p:cNvSpPr>
          <p:nvPr/>
        </p:nvSpPr>
        <p:spPr bwMode="auto">
          <a:xfrm>
            <a:off x="460375" y="-1889125"/>
            <a:ext cx="60102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8200" y="3694093"/>
            <a:ext cx="6336704" cy="1221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750"/>
              </a:spcAft>
            </a:pPr>
            <a:r>
              <a:rPr lang="ru-RU" sz="2400" b="1" kern="1800" spc="-75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/>
                <a:cs typeface="Times New Roman"/>
              </a:rPr>
              <a:t>Приказ от 12.01.2016г. №2н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350"/>
              </a:spcAft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Об утверждении профессионального стандарта "Младший медицинский персонал</a:t>
            </a: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"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682" y="1093001"/>
            <a:ext cx="6462464" cy="1752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750"/>
              </a:spcAft>
            </a:pPr>
            <a:r>
              <a:rPr lang="ru-RU" sz="2400" b="1" kern="1800" spc="-75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Times New Roman"/>
                <a:cs typeface="Times New Roman"/>
              </a:rPr>
              <a:t>Приказ от 23.07.2010г. № 541н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350"/>
              </a:spcAft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в сфере здравоохранения"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26" name="Picture 2" descr="&amp;Kcy;&amp;acy;&amp;rcy;&amp;tcy;&amp;icy;&amp;ncy;&amp;kcy;&amp;icy; &amp;pcy;&amp;ocy; &amp;zcy;&amp;acy;&amp;pcy;&amp;rcy;&amp;ocy;&amp;scy;&amp;ucy; &amp;dcy;&amp;ocy;&amp;kcy;&amp;ucy;&amp;mcy;&amp;iecy;&amp;ncy;&amp;tcy;&amp;ycy; &amp;fcy;&amp;ocy;&amp;tcy;&amp;o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80"/>
            <a:ext cx="301146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4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Kcy;&amp;acy;&amp;rcy;&amp;tcy;&amp;icy;&amp;ncy;&amp;kcy;&amp;icy; &amp;pcy;&amp;ocy; &amp;zcy;&amp;acy;&amp;pcy;&amp;rcy;&amp;ocy;&amp;scy;&amp;ucy; &amp;fcy;&amp;ocy;&amp;tcy;&amp;ocy; &amp;bcy;&amp;ocy;&amp;lcy;&amp;softcy;&amp;ncy;&amp;icy;&amp;tscy; &amp;icy; &amp;pcy;&amp;ocy;&amp;lcy;&amp;icy;&amp;kcy;&amp;lcy;&amp;icy;&amp;ncy;&amp;icy;&amp;k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3312368" cy="2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&amp;Kcy;&amp;acy;&amp;rcy;&amp;tcy;&amp;icy;&amp;ncy;&amp;kcy;&amp;icy; &amp;pcy;&amp;ocy; &amp;zcy;&amp;acy;&amp;pcy;&amp;rcy;&amp;ocy;&amp;scy;&amp;ucy; &amp;ucy;&amp;bcy;&amp;ocy;&amp;rcy;&amp;kcy;&amp;acy; &amp;vcy; &amp;Lcy;&amp;Pcy;&amp;U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828" y="4541386"/>
            <a:ext cx="3384376" cy="231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&amp;Kcy;&amp;acy;&amp;rcy;&amp;tcy;&amp;icy;&amp;ncy;&amp;kcy;&amp;icy; &amp;pcy;&amp;ocy; &amp;zcy;&amp;acy;&amp;pcy;&amp;rcy;&amp;ocy;&amp;scy;&amp;ucy; &amp;fcy;&amp;ocy;&amp;tcy;&amp;ocy; &amp;ucy;&amp;bcy;&amp;ocy;&amp;rcy;&amp;shchcy;&amp;icy;&amp;tscy; &amp;vcy; &amp;rcy;&amp;icy;&amp;scy;&amp;ucy;&amp;ncy;&amp;kcy;&amp;ie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2656"/>
            <a:ext cx="424847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&amp;Kcy;&amp;acy;&amp;rcy;&amp;tcy;&amp;icy;&amp;ncy;&amp;kcy;&amp;icy; &amp;pcy;&amp;ocy; &amp;zcy;&amp;acy;&amp;pcy;&amp;rcy;&amp;ocy;&amp;scy;&amp;ucy; &amp;ucy;&amp;bcy;&amp;ocy;&amp;rcy;&amp;kcy;&amp;acy; &amp;pcy;&amp;acy;&amp;lcy;&amp;acy;&amp;tcy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25754"/>
            <a:ext cx="3528391" cy="259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973" y="260648"/>
            <a:ext cx="757437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       Должность сестры-хозяйки </a:t>
            </a:r>
            <a:r>
              <a:rPr lang="ru-RU" sz="1600" dirty="0"/>
              <a:t>предусматривает выполнение определенного круга обязанностей, связанного с поддержанием и обеспечением бытовых и материально-технических условий работы учреждения и персонала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  </a:t>
            </a:r>
            <a:r>
              <a:rPr lang="ru-RU" sz="1600" dirty="0"/>
              <a:t>Поэтому сестра-хозяйка должна обладать не только конкретными личностными качествами, но и владеть навыками и знаниями, необходимыми для эффективной деятельности в занимаемой </a:t>
            </a:r>
            <a:r>
              <a:rPr lang="ru-RU" sz="1600" dirty="0" smtClean="0"/>
              <a:t>должности</a:t>
            </a:r>
            <a:r>
              <a:rPr lang="ru-RU" sz="1600" dirty="0"/>
              <a:t>:</a:t>
            </a:r>
          </a:p>
          <a:p>
            <a:r>
              <a:rPr lang="ru-RU" sz="1600" dirty="0" smtClean="0"/>
              <a:t>  -ведение</a:t>
            </a:r>
            <a:r>
              <a:rPr lang="ru-RU" sz="1600" dirty="0"/>
              <a:t>, заполнение и сдача учетно-отчетной документации;</a:t>
            </a:r>
          </a:p>
          <a:p>
            <a:r>
              <a:rPr lang="ru-RU" sz="1600" dirty="0" smtClean="0"/>
              <a:t>  -составление </a:t>
            </a:r>
            <a:r>
              <a:rPr lang="ru-RU" sz="1600" dirty="0"/>
              <a:t>заявок на ремонт коммуникаций, помещений, оборудования, замену инвентаря, посуды, </a:t>
            </a:r>
            <a:r>
              <a:rPr lang="ru-RU" sz="1600" dirty="0" smtClean="0"/>
              <a:t>спецодежды, </a:t>
            </a:r>
            <a:r>
              <a:rPr lang="ru-RU" sz="1600" dirty="0"/>
              <a:t>покупку канцтоваров, моющих средств, предметов гигиены, а также другие мероприятия для обеспечения надлежащего материально-технического оснащения учреждения;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-проверка </a:t>
            </a:r>
            <a:r>
              <a:rPr lang="ru-RU" sz="1600" dirty="0"/>
              <a:t>правильности использования и маркировки имущества;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-контроль </a:t>
            </a:r>
            <a:r>
              <a:rPr lang="ru-RU" sz="1600" dirty="0"/>
              <a:t>работ по поддержанию порядка и чистоты младшим медицинским персоналом;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-взаимодействие </a:t>
            </a:r>
            <a:r>
              <a:rPr lang="ru-RU" sz="1600" dirty="0"/>
              <a:t>со складом по вопросам получения инвентаря (мягкого и твердого), средств индивидуальной защиты, спецодежды;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-организация </a:t>
            </a:r>
            <a:r>
              <a:rPr lang="ru-RU" sz="1600" dirty="0"/>
              <a:t>и осуществление контроля стирки, дезинфекции, штопки медицинских халатов, постельного белья и принадлежностей;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-инвентарный </a:t>
            </a:r>
            <a:r>
              <a:rPr lang="ru-RU" sz="1600" dirty="0"/>
              <a:t>учет, составление актов приема-передачи и </a:t>
            </a:r>
            <a:r>
              <a:rPr lang="ru-RU" sz="1600" dirty="0" smtClean="0"/>
              <a:t>списания взаимодействуя </a:t>
            </a:r>
            <a:r>
              <a:rPr lang="ru-RU" sz="1600" dirty="0"/>
              <a:t>по этим вопросам со службой бухгалтерского учета.</a:t>
            </a:r>
          </a:p>
          <a:p>
            <a:r>
              <a:rPr lang="ru-RU" sz="1600" dirty="0" smtClean="0"/>
              <a:t>      Лицо</a:t>
            </a:r>
            <a:r>
              <a:rPr lang="ru-RU" sz="1600" dirty="0"/>
              <a:t>, занимающее должность сестры-хозяйки, является материально ответственным. Поэтому к знаниям соискателей на данную вакансию предъявляются довольно высокие требования.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6953" y="1939223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Овал 1"/>
          <p:cNvSpPr/>
          <p:nvPr/>
        </p:nvSpPr>
        <p:spPr>
          <a:xfrm>
            <a:off x="2964383" y="2035081"/>
            <a:ext cx="2633099" cy="217708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верх 9"/>
          <p:cNvSpPr/>
          <p:nvPr/>
        </p:nvSpPr>
        <p:spPr>
          <a:xfrm>
            <a:off x="3966565" y="1277097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18830621">
            <a:off x="2562745" y="1929563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 rot="3176950">
            <a:off x="5400754" y="1880703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 rot="7625930">
            <a:off x="5429840" y="3584685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 rot="14777835">
            <a:off x="2425532" y="3375687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 rot="10800000">
            <a:off x="3958283" y="4280790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83568" y="1066361"/>
            <a:ext cx="2089427" cy="116300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74514" y="3421223"/>
            <a:ext cx="1903403" cy="11993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144403" y="5036368"/>
            <a:ext cx="2273058" cy="129419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965778" y="3912345"/>
            <a:ext cx="1990598" cy="10834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965778" y="1197703"/>
            <a:ext cx="2029649" cy="120752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3159125" y="173242"/>
            <a:ext cx="2174378" cy="10712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495848" y="2692261"/>
            <a:ext cx="1759389" cy="64633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Сестра-хозяйка</a:t>
            </a:r>
            <a:endParaRPr lang="ru-RU" dirty="0"/>
          </a:p>
        </p:txBody>
      </p:sp>
      <p:sp>
        <p:nvSpPr>
          <p:cNvPr id="7" name="Сердце 6"/>
          <p:cNvSpPr/>
          <p:nvPr/>
        </p:nvSpPr>
        <p:spPr>
          <a:xfrm>
            <a:off x="336953" y="4869160"/>
            <a:ext cx="2627430" cy="172870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пациент</a:t>
            </a:r>
            <a:endParaRPr lang="ru-RU" sz="28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2995" y="1974591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2845806" y="2070449"/>
            <a:ext cx="2633099" cy="217708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 вверх 25"/>
          <p:cNvSpPr/>
          <p:nvPr/>
        </p:nvSpPr>
        <p:spPr>
          <a:xfrm>
            <a:off x="3882607" y="1312465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 rot="18830621">
            <a:off x="2478787" y="1964931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верх 27"/>
          <p:cNvSpPr/>
          <p:nvPr/>
        </p:nvSpPr>
        <p:spPr>
          <a:xfrm rot="3176950">
            <a:off x="5316796" y="1916071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верх 28"/>
          <p:cNvSpPr/>
          <p:nvPr/>
        </p:nvSpPr>
        <p:spPr>
          <a:xfrm rot="7625930">
            <a:off x="5345882" y="3620053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верх 29"/>
          <p:cNvSpPr/>
          <p:nvPr/>
        </p:nvSpPr>
        <p:spPr>
          <a:xfrm rot="14777835">
            <a:off x="2341574" y="3411055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верх 30"/>
          <p:cNvSpPr/>
          <p:nvPr/>
        </p:nvSpPr>
        <p:spPr>
          <a:xfrm rot="10800000">
            <a:off x="3874325" y="4316158"/>
            <a:ext cx="576064" cy="7579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179513" y="1011668"/>
            <a:ext cx="2604524" cy="116300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бухгалтерия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34813" y="3373960"/>
            <a:ext cx="1903403" cy="11993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АХО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3060445" y="5071736"/>
            <a:ext cx="2273058" cy="129419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уборщики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5688786" y="4107497"/>
            <a:ext cx="2353574" cy="102619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санитарки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5597483" y="708852"/>
            <a:ext cx="2358894" cy="14150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Врачи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медсестры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2766818" y="208610"/>
            <a:ext cx="3101326" cy="98909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администрация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75167" y="2938956"/>
            <a:ext cx="2218059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Сестра-хозяйка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742" y="0"/>
            <a:ext cx="7756991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Спасибо за 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!!!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17" y="2348880"/>
            <a:ext cx="7845896" cy="344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&amp;Kcy;&amp;acy;&amp;rcy;&amp;tcy;&amp;icy;&amp;ncy;&amp;kcy;&amp;icy; &amp;pcy;&amp;ocy; &amp;zcy;&amp;acy;&amp;pcy;&amp;rcy;&amp;ocy;&amp;scy;&amp;ucy; &amp;bcy;&amp;iecy;&amp;zcy;&amp;ocy;&amp;pcy;&amp;acy;&amp;scy;&amp;ncy;&amp;ocy;&amp;scy;&amp;tcy;&amp;softcy; &amp;vcy; &amp;ocy;&amp;pcy;&amp;iecy;&amp;rcy;&amp;bcy;&amp;lcy;&amp;ocy;&amp;kcy;&amp;iecy; 2015 &amp;gcy;.&amp;Mcy;&amp;ocy;&amp;scy;&amp;kcy;&amp;vcy;&amp;a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&amp;Kcy;&amp;acy;&amp;rcy;&amp;tcy;&amp;icy;&amp;ncy;&amp;kcy;&amp;icy; &amp;pcy;&amp;ocy; &amp;zcy;&amp;acy;&amp;pcy;&amp;rcy;&amp;ocy;&amp;scy;&amp;ucy; &amp;bcy;&amp;iecy;&amp;zcy;&amp;ocy;&amp;pcy;&amp;acy;&amp;scy;&amp;ncy;&amp;ocy;&amp;scy;&amp;tcy;&amp;softcy; &amp;vcy; &amp;ocy;&amp;pcy;&amp;iecy;&amp;rcy;&amp;bcy;&amp;lcy;&amp;ocy;&amp;kcy;&amp;iecy; 2015 &amp;gcy;.&amp;Mcy;&amp;ocy;&amp;scy;&amp;kcy;&amp;vcy;&amp;acy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0" y="3860800"/>
            <a:ext cx="6483350" cy="2736850"/>
          </a:xfrm>
        </p:spPr>
        <p:txBody>
          <a:bodyPr>
            <a:normAutofit/>
          </a:bodyPr>
          <a:lstStyle/>
          <a:p>
            <a:pPr lvl="3">
              <a:buClr>
                <a:srgbClr val="F9B639"/>
              </a:buClr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</TotalTime>
  <Words>271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mnurse2</dc:creator>
  <cp:lastModifiedBy>Бритенькова</cp:lastModifiedBy>
  <cp:revision>90</cp:revision>
  <cp:lastPrinted>2018-11-21T06:29:45Z</cp:lastPrinted>
  <dcterms:created xsi:type="dcterms:W3CDTF">2017-02-03T08:34:26Z</dcterms:created>
  <dcterms:modified xsi:type="dcterms:W3CDTF">2018-11-22T09:25:21Z</dcterms:modified>
</cp:coreProperties>
</file>