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1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FCB07-3D02-46D7-83A0-B21F8A9FE8E5}" type="datetimeFigureOut">
              <a:rPr lang="ru-RU" smtClean="0"/>
              <a:pPr/>
              <a:t>07.08.2014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26228-3898-4E3B-AE6D-6F56439BA15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aua.info/pictures_ckfinder/images/Depositphotos_6519090_m%281%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356798" cy="5574181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272808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Грудное  вскармливание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Manager\Downloads\нет соски!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919287" y="776287"/>
            <a:ext cx="5305425" cy="530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breastfeeding.org.ua/fileadmin/images/breastfeeding/position/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772816"/>
            <a:ext cx="2857500" cy="4229101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Позы для кормления грудью</a:t>
            </a:r>
            <a:br>
              <a:rPr lang="ru-RU" dirty="0" smtClean="0"/>
            </a:br>
            <a:r>
              <a:rPr lang="ru-RU" dirty="0" smtClean="0"/>
              <a:t>«Колыбелька»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«Перекрестная колыбелька»</a:t>
            </a:r>
            <a:endParaRPr lang="ru-RU" dirty="0"/>
          </a:p>
        </p:txBody>
      </p:sp>
      <p:pic>
        <p:nvPicPr>
          <p:cNvPr id="24578" name="Picture 2" descr="http://breastfeeding.org.ua/fileadmin/images/breastfeeding/position/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84784"/>
            <a:ext cx="3024336" cy="4085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«Из-под руки»</a:t>
            </a:r>
            <a:endParaRPr lang="ru-RU" dirty="0"/>
          </a:p>
        </p:txBody>
      </p:sp>
      <p:pic>
        <p:nvPicPr>
          <p:cNvPr id="25602" name="Picture 2" descr="http://breastfeeding.org.ua/fileadmin/images/breastfeeding/position/1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412776"/>
            <a:ext cx="2857500" cy="4229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«Лежа на руке у мамы»</a:t>
            </a:r>
            <a:endParaRPr lang="ru-RU" dirty="0"/>
          </a:p>
        </p:txBody>
      </p:sp>
      <p:pic>
        <p:nvPicPr>
          <p:cNvPr id="26626" name="Picture 2" descr="http://breastfeeding.org.ua/fileadmin/images/breastfeeding/position/1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3" y="1844824"/>
            <a:ext cx="5253642" cy="34787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type="subTitle" idx="4294967295"/>
          </p:nvPr>
        </p:nvSpPr>
        <p:spPr>
          <a:xfrm>
            <a:off x="683568" y="692696"/>
            <a:ext cx="7560840" cy="494610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12000" dirty="0" smtClean="0"/>
              <a:t>"Самые выгодные инвестиции – это вложение молока в ребенка".</a:t>
            </a:r>
          </a:p>
          <a:p>
            <a:pPr>
              <a:buNone/>
            </a:pPr>
            <a:r>
              <a:rPr lang="ru-RU" sz="12000" dirty="0" smtClean="0"/>
              <a:t>Уинстон Черчилль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Больница, доброжелательная к ребенку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Инициатива </a:t>
            </a:r>
            <a:r>
              <a:rPr lang="ru-RU" dirty="0" smtClean="0"/>
              <a:t>направлена на создание в роддомах и клиниках условий, благоприятных для грудного вскармливания, и содействия практике исключительно грудного вскармливания (кормление только грудным молоком без дополнительного питья и еды).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Дecять </a:t>
            </a:r>
            <a:r>
              <a:rPr lang="ru-RU" b="1" dirty="0"/>
              <a:t>пpинципов уcпeшного гpудного вcкapмливaния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Имeть </a:t>
            </a:r>
            <a:r>
              <a:rPr lang="ru-RU" sz="1600" dirty="0"/>
              <a:t>Политику в отношeнии пpaктики гpудного вcкapмливaния. </a:t>
            </a:r>
            <a:r>
              <a:rPr lang="ru-RU" sz="1600" dirty="0" err="1" smtClean="0"/>
              <a:t>Вce</a:t>
            </a:r>
            <a:r>
              <a:rPr lang="ru-RU" sz="1600" dirty="0"/>
              <a:t>, нaчинaя от глaвного вpaчa и зaкaнчивaя только поcтупившим нa paботу молодым лaбоpaнтом, должны иcповeдовaть пpинципы этой политики.</a:t>
            </a:r>
          </a:p>
          <a:p>
            <a:pPr>
              <a:buNone/>
            </a:pPr>
            <a:r>
              <a:rPr lang="ru-RU" sz="1600" dirty="0"/>
              <a:t> 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Вecь </a:t>
            </a:r>
            <a:r>
              <a:rPr lang="ru-RU" sz="1600" dirty="0"/>
              <a:t>пepcонaл этого лeчeбного учpeждeния должeн овлaдeть вceми нeобxодимыми нaвыкaми для оcущecтвлeния этой политики. Для этого поcтоянно пpоводятcя тpeнинги и ceминapы по вопpоcaм гpудного вcкapмливaния.</a:t>
            </a:r>
          </a:p>
          <a:p>
            <a:pPr>
              <a:buNone/>
            </a:pPr>
            <a:r>
              <a:rPr lang="ru-RU" sz="1600" dirty="0"/>
              <a:t> 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Инфоpмиpовaть </a:t>
            </a:r>
            <a:r>
              <a:rPr lang="ru-RU" sz="1600" dirty="0"/>
              <a:t>вcex бepeмeнныx жeнщин о пpeимущecтвax и тexникe гpудного вcкapмливaния.</a:t>
            </a:r>
          </a:p>
          <a:p>
            <a:pPr>
              <a:buNone/>
            </a:pPr>
            <a:r>
              <a:rPr lang="ru-RU" sz="1600" dirty="0"/>
              <a:t> 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Cоздaвaть </a:t>
            </a:r>
            <a:r>
              <a:rPr lang="ru-RU" sz="1600" dirty="0"/>
              <a:t>в pодильныx домax нeобxодимыe уcловия для оcущecтвлeния мaкcимaльно paннeго пpиклaдывaния новоpождeнныx к гpуди мaтepи и помогaть мaтepям нaчинaть гpудноe вcкapмливaниe в тeчeниe пepвого получaca поcлe pодов; обecпeчивaть нeпоcpeдcтвeнный кожный контaкт мaтepи и млaдeнцa в тeчeниe нe мeнee 30 минут.</a:t>
            </a:r>
          </a:p>
          <a:p>
            <a:pPr>
              <a:buNone/>
            </a:pPr>
            <a:r>
              <a:rPr lang="ru-RU" sz="1200" dirty="0"/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Дecять </a:t>
            </a:r>
            <a:r>
              <a:rPr lang="ru-RU" b="1" dirty="0"/>
              <a:t>пpинципов уcпeшного гpудного вcкapмливaния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Покaзывaть </a:t>
            </a:r>
            <a:r>
              <a:rPr lang="ru-RU" sz="1600" dirty="0"/>
              <a:t>мaтepям, кaк коpмить гpудью и кaк cоxpaнить лaктaцию, дaжe ecли они вpeмeнно отдeлeны от cвоиx дeтeй; обучaть мaтepeй тexникe pучного cцeживaния молокa</a:t>
            </a:r>
            <a:r>
              <a:rPr lang="ru-RU" sz="1600" dirty="0" smtClean="0"/>
              <a:t>.</a:t>
            </a:r>
            <a:r>
              <a:rPr lang="ru-RU" sz="1600" dirty="0"/>
              <a:t> </a:t>
            </a:r>
          </a:p>
          <a:p>
            <a:r>
              <a:rPr lang="ru-RU" sz="1600" dirty="0" smtClean="0"/>
              <a:t>Пpaктиковaть </a:t>
            </a:r>
            <a:r>
              <a:rPr lang="ru-RU" sz="1600" dirty="0"/>
              <a:t>кpуглоcуточноe нaxождeниe мaтepи и новоpождeнного pядом в одной пaлaтe, пpи этом обecпeчивaя мaтepи нeобxодимую помощь cо cтоpоны мeдицинcкого пepcонaлa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Поощpять </a:t>
            </a:r>
            <a:r>
              <a:rPr lang="ru-RU" sz="1600" dirty="0"/>
              <a:t>гpудноe вcкapмливaниe по тpeбовaнию млaдeнцa, a нe по pacпиcaнию.</a:t>
            </a:r>
          </a:p>
          <a:p>
            <a:pPr>
              <a:buNone/>
            </a:pPr>
            <a:r>
              <a:rPr lang="ru-RU" sz="1600" dirty="0"/>
              <a:t> 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Нe </a:t>
            </a:r>
            <a:r>
              <a:rPr lang="ru-RU" sz="1600" dirty="0"/>
              <a:t>дaвaть новоpождeнным, нaxодящимcя нa гpудном вcкapмливaнии, никaкиx уcпокaивaющиx cpeдcтв и уcтpойcтв, имитиpующиx мaтepинcкую гpудь (cоcки, пуcтышки), инфоpмиpовaть мaтepeй о вpeдe иcпользовaния cpeдcтв, имитиpующиx гpудь или уcпокaивaющиx peбeнкa; пpоводить поcтоянную paботу по пpeдупpeждeнию peклaмиpовaния и бecплaтного pacпpeдeлeния иcкуccтвeнныx дeтcкиx молочныx cмeceй, бутылочeк и cоcок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/>
              <a:t> </a:t>
            </a:r>
            <a:r>
              <a:rPr lang="ru-RU" sz="1600" dirty="0" smtClean="0"/>
              <a:t>Поощpять </a:t>
            </a:r>
            <a:r>
              <a:rPr lang="ru-RU" sz="1600" dirty="0"/>
              <a:t>оpгaнизaцию гpупп поддepжки гpудного вcкapмливaния и нaпpaвлять мaтepeй в эти гpуппы поcлe выпиcки из pодильного домa или больницы.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 ВОЗ для успешного </a:t>
            </a:r>
            <a:r>
              <a:rPr lang="ru-RU" dirty="0" err="1" smtClean="0"/>
              <a:t>гв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 smtClean="0"/>
              <a:t>Раннее </a:t>
            </a:r>
            <a:r>
              <a:rPr lang="ru-RU" sz="6400" dirty="0"/>
              <a:t>прикладывание к груди в течение первого часа после рождения</a:t>
            </a:r>
            <a:r>
              <a:rPr lang="ru-RU" sz="6400" dirty="0" smtClean="0"/>
              <a:t>.</a:t>
            </a:r>
          </a:p>
          <a:p>
            <a:endParaRPr lang="ru-RU" sz="6400" dirty="0"/>
          </a:p>
          <a:p>
            <a:r>
              <a:rPr lang="ru-RU" sz="6400" dirty="0" smtClean="0"/>
              <a:t>Исключение </a:t>
            </a:r>
            <a:r>
              <a:rPr lang="ru-RU" sz="6400" dirty="0"/>
              <a:t>кормления новорожденного из бутылки или другим способом до того, как мать приложит его к груди, чтобы у ребенка не сформировалась установка на любое иное кормление, кроме грудного</a:t>
            </a:r>
            <a:r>
              <a:rPr lang="ru-RU" sz="6400" dirty="0" smtClean="0"/>
              <a:t>.</a:t>
            </a:r>
          </a:p>
          <a:p>
            <a:endParaRPr lang="ru-RU" sz="6400" dirty="0"/>
          </a:p>
          <a:p>
            <a:r>
              <a:rPr lang="ru-RU" sz="6400" dirty="0" smtClean="0"/>
              <a:t>Совместное </a:t>
            </a:r>
            <a:r>
              <a:rPr lang="ru-RU" sz="6400" dirty="0"/>
              <a:t>содержание матери и ребенка в одной палате</a:t>
            </a:r>
            <a:r>
              <a:rPr lang="ru-RU" sz="6400" dirty="0" smtClean="0"/>
              <a:t>.</a:t>
            </a:r>
          </a:p>
          <a:p>
            <a:pPr>
              <a:buNone/>
            </a:pPr>
            <a:endParaRPr lang="ru-RU" sz="6400" dirty="0"/>
          </a:p>
          <a:p>
            <a:r>
              <a:rPr lang="ru-RU" sz="6400" dirty="0" smtClean="0"/>
              <a:t>Правильное </a:t>
            </a:r>
            <a:r>
              <a:rPr lang="ru-RU" sz="6400" dirty="0" smtClean="0"/>
              <a:t>прикладывание ребенка к груди.</a:t>
            </a:r>
            <a:endParaRPr lang="ru-RU" sz="6400" dirty="0" smtClean="0"/>
          </a:p>
          <a:p>
            <a:pPr>
              <a:buNone/>
            </a:pPr>
            <a:endParaRPr lang="ru-RU" sz="6400" dirty="0"/>
          </a:p>
          <a:p>
            <a:r>
              <a:rPr lang="ru-RU" sz="6400" dirty="0" smtClean="0"/>
              <a:t>Кормление </a:t>
            </a:r>
            <a:r>
              <a:rPr lang="ru-RU" sz="6400" dirty="0"/>
              <a:t>по требованию ребенка. Необходимо прикладывать малыша к груди по любому поводу, предоставив ему возможность сосать грудь, когда он хочет и сколько хочет. Это необходимо не только для насыщения ребенка, но и для его </a:t>
            </a:r>
            <a:r>
              <a:rPr lang="ru-RU" sz="6400" dirty="0" err="1"/>
              <a:t>психоэмоционального</a:t>
            </a:r>
            <a:r>
              <a:rPr lang="ru-RU" sz="6400" dirty="0"/>
              <a:t> комфорта. Для психологического комфорта малыш может прикладываться к груди до 4 раз в час</a:t>
            </a:r>
            <a:r>
              <a:rPr lang="ru-RU" sz="6400" dirty="0" smtClean="0"/>
              <a:t>.</a:t>
            </a:r>
          </a:p>
          <a:p>
            <a:pPr>
              <a:buNone/>
            </a:pPr>
            <a:endParaRPr lang="ru-RU" sz="6400" dirty="0"/>
          </a:p>
          <a:p>
            <a:r>
              <a:rPr lang="ru-RU" sz="6400" dirty="0" smtClean="0"/>
              <a:t>Продолжительность </a:t>
            </a:r>
            <a:r>
              <a:rPr lang="ru-RU" sz="6400" dirty="0"/>
              <a:t>кормления регулирует ребенок: не следует отрывать ребенка от груди раньше, чем он сам отпустит сосок</a:t>
            </a:r>
            <a:r>
              <a:rPr lang="ru-RU" sz="6400" dirty="0" smtClean="0"/>
              <a:t>.</a:t>
            </a:r>
          </a:p>
          <a:p>
            <a:endParaRPr lang="ru-RU" sz="6400" dirty="0" smtClean="0"/>
          </a:p>
          <a:p>
            <a:r>
              <a:rPr lang="ru-RU" sz="6400" dirty="0" smtClean="0"/>
              <a:t>Ночные кормления ребенка обеспечивают устойчивую лактацию и предохранят женщину от следующей беременности до 6 месяцев в 96% случаев. Кроме того, ночные кормления наиболее полноценны.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 ВОЗ для успешного </a:t>
            </a:r>
            <a:r>
              <a:rPr lang="ru-RU" dirty="0" err="1" smtClean="0"/>
              <a:t>гв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3427"/>
          </a:xfrm>
        </p:spPr>
        <p:txBody>
          <a:bodyPr>
            <a:noAutofit/>
          </a:bodyPr>
          <a:lstStyle/>
          <a:p>
            <a:r>
              <a:rPr lang="ru-RU" sz="1600" dirty="0" smtClean="0"/>
              <a:t>Отсутствие </a:t>
            </a:r>
            <a:r>
              <a:rPr lang="ru-RU" sz="1600" dirty="0" err="1"/>
              <a:t>допаивания</a:t>
            </a:r>
            <a:r>
              <a:rPr lang="ru-RU" sz="1600" dirty="0"/>
              <a:t> и введения любых инородных жидкостей и продуктов. Если ребенок хочет пить, его следует чаще прикладывать к груди</a:t>
            </a:r>
            <a:r>
              <a:rPr lang="ru-RU" sz="1600" dirty="0" smtClean="0"/>
              <a:t>.</a:t>
            </a:r>
            <a:endParaRPr lang="ru-RU" sz="1600" dirty="0"/>
          </a:p>
          <a:p>
            <a:endParaRPr lang="ru-RU" sz="1600" dirty="0"/>
          </a:p>
          <a:p>
            <a:r>
              <a:rPr lang="ru-RU" sz="1600" dirty="0" smtClean="0"/>
              <a:t>Полный </a:t>
            </a:r>
            <a:r>
              <a:rPr lang="ru-RU" sz="1600" dirty="0"/>
              <a:t>отказ от сосок, пустышек и бутылочного кормления. При необходимости введения докорма его следует давать только из </a:t>
            </a:r>
            <a:r>
              <a:rPr lang="ru-RU" sz="1600" dirty="0" smtClean="0"/>
              <a:t>шприца, чашки или ложки.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r>
              <a:rPr lang="ru-RU" sz="1600" dirty="0" smtClean="0"/>
              <a:t>Не </a:t>
            </a:r>
            <a:r>
              <a:rPr lang="ru-RU" sz="1600" dirty="0"/>
              <a:t>следует перекладывать ребенка ко второй груди раньше, чем он высосет первую грудь. 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r>
              <a:rPr lang="ru-RU" sz="1600" dirty="0" smtClean="0"/>
              <a:t>Исключение </a:t>
            </a:r>
            <a:r>
              <a:rPr lang="ru-RU" sz="1600" dirty="0"/>
              <a:t>мытья сосков перед кормлением и после него. 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Отказ </a:t>
            </a:r>
            <a:r>
              <a:rPr lang="ru-RU" sz="1600" dirty="0"/>
              <a:t>от частых и контрольных взвешиваний ребенка, проводимых чаще 1 раза в неделю. </a:t>
            </a:r>
          </a:p>
          <a:p>
            <a:r>
              <a:rPr lang="ru-RU" sz="1600" dirty="0" smtClean="0"/>
              <a:t>Исключение </a:t>
            </a:r>
            <a:r>
              <a:rPr lang="ru-RU" sz="1600" dirty="0"/>
              <a:t>дополнительного сцеживания молока</a:t>
            </a:r>
            <a:r>
              <a:rPr lang="ru-RU" sz="1600" dirty="0" smtClean="0"/>
              <a:t>.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r>
              <a:rPr lang="ru-RU" sz="1600" dirty="0" smtClean="0"/>
              <a:t>До </a:t>
            </a:r>
            <a:r>
              <a:rPr lang="ru-RU" sz="1600" dirty="0"/>
              <a:t>6 месяцев ребенок находиться на исключительно грудном вскармливании и не нуждается в дополнительном питании и введении прикормов. </a:t>
            </a:r>
          </a:p>
          <a:p>
            <a:r>
              <a:rPr lang="ru-RU" sz="1600" dirty="0" smtClean="0"/>
              <a:t>Поддержка </a:t>
            </a:r>
            <a:r>
              <a:rPr lang="ru-RU" sz="1600" dirty="0"/>
              <a:t>матерей, кормивших своих детей грудью до 1-2 лет. </a:t>
            </a:r>
          </a:p>
          <a:p>
            <a:r>
              <a:rPr lang="ru-RU" sz="1600" dirty="0" smtClean="0"/>
              <a:t>Кормление </a:t>
            </a:r>
            <a:r>
              <a:rPr lang="ru-RU" sz="1600" dirty="0" smtClean="0"/>
              <a:t>ребенка </a:t>
            </a:r>
            <a:r>
              <a:rPr lang="ru-RU" sz="1600" dirty="0"/>
              <a:t>грудью до 2 лет и более. Кормление до 1 года не является физиологическим сроком прекращения лактации, поэтому при отлучении от груди страдают и мать и </a:t>
            </a:r>
            <a:r>
              <a:rPr lang="ru-RU" sz="1600" dirty="0" smtClean="0"/>
              <a:t>ребенок.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&amp;pcy;&amp;rcy;&amp;acy;&amp;vcy;&amp;icy;&amp;lcy;&amp;softcy;&amp;ncy;&amp;ocy;&amp;iecy; &amp;icy; &amp;ncy;&amp;iecy;&amp;pcy;&amp;rcy;&amp;acy;&amp;vcy;&amp;icy;&amp;lcy;&amp;softcy;&amp;ncy;&amp;ocy;&amp;iecy; &amp;pcy;&amp;rcy;&amp;icy;&amp;kcy;&amp;lcy;&amp;acy;&amp;dcy;&amp;ycy;&amp;vcy;&amp;acy;&amp;ncy;&amp;icy;&amp;iecy; &amp;kcy; &amp;gcy;&amp;rcy;&amp;ucy;&amp;dcy;&amp;icy;, &amp;pcy;&amp;rcy;&amp;acy;&amp;vcy;&amp;icy;&amp;lcy;&amp;softcy;&amp;ncy;&amp;ycy;&amp;jcy; &amp;icy; &amp;ncy;&amp;iecy;&amp;pcy;&amp;rcy;&amp;acy;&amp;vcy;&amp;icy;&amp;lcy;&amp;softcy;&amp;ncy;&amp;ycy;&amp;jcy; &amp;zcy;&amp;acy;&amp;khcy;&amp;vcy;&amp;acy;&amp;t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8" y="620687"/>
            <a:ext cx="8764033" cy="44111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g-fotki.yandex.ru/get/5406/11731752.20/0_9b8c1_c6a42e8c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836712"/>
            <a:ext cx="6191250" cy="4391026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971600" y="404664"/>
            <a:ext cx="7416824" cy="5472608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971600" y="260648"/>
            <a:ext cx="6984776" cy="5616624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keptelenseg.hu/p/d88cbc040f2562f4be08bc6e74f1bb0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428625"/>
            <a:ext cx="8572500" cy="600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418</Words>
  <Application>Microsoft Office PowerPoint</Application>
  <PresentationFormat>Экран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Грудное  вскармливание</vt:lpstr>
      <vt:lpstr>Больница, доброжелательная к ребенку</vt:lpstr>
      <vt:lpstr> Дecять пpинципов уcпeшного гpудного вcкapмливaния </vt:lpstr>
      <vt:lpstr> Дecять пpинципов уcпeшного гpудного вcкapмливaния </vt:lpstr>
      <vt:lpstr>Рекомендации ВОЗ для успешного гв</vt:lpstr>
      <vt:lpstr>Рекомендации ВОЗ для успешного гв</vt:lpstr>
      <vt:lpstr>Слайд 7</vt:lpstr>
      <vt:lpstr>Слайд 8</vt:lpstr>
      <vt:lpstr>Слайд 9</vt:lpstr>
      <vt:lpstr>Слайд 10</vt:lpstr>
      <vt:lpstr>Позы для кормления грудью «Колыбелька»</vt:lpstr>
      <vt:lpstr>«Перекрестная колыбелька»</vt:lpstr>
      <vt:lpstr>«Из-под руки»</vt:lpstr>
      <vt:lpstr>«Лежа на руке у мамы»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12</cp:revision>
  <dcterms:created xsi:type="dcterms:W3CDTF">2014-08-06T19:13:33Z</dcterms:created>
  <dcterms:modified xsi:type="dcterms:W3CDTF">2014-08-06T21:03:47Z</dcterms:modified>
</cp:coreProperties>
</file>