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8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720"/>
      </p:cViewPr>
      <p:guideLst>
        <p:guide orient="horz" pos="2160"/>
        <p:guide pos="3863"/>
        <p:guide orient="horz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6"/>
    </p:cViewPr>
  </p:sorter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t>06.08.2014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t>06.08.2014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ГБУ РО ГКБ № 8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400" dirty="0" smtClean="0"/>
              <a:t>Психологические аспекты грудного вскармливания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Рязань 2014                                       Подготовила Василевская О.В.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9620" y="292090"/>
            <a:ext cx="72618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Мама абсолютно должна быть уверена </a:t>
            </a:r>
            <a:r>
              <a:rPr lang="ru-RU" sz="2400" dirty="0"/>
              <a:t>в том, что молоко придет в количестве, необходимом для ее ребенка, и </a:t>
            </a:r>
            <a:r>
              <a:rPr lang="ru-RU" sz="2400" dirty="0" smtClean="0"/>
              <a:t>готова </a:t>
            </a:r>
            <a:r>
              <a:rPr lang="ru-RU" sz="2400" dirty="0"/>
              <a:t>предпринять все от нее зависящее, чтобы сохранить лактацию на весь период, пока ребенок нуждается в молоке. Источник уверенности - любовь к малышу и ощущение в себе творящих сил природы. Логична ли сама мысль об отсутствии молока у млекопитающих? Когда женщина ощущает себя частью живой Природы, сомнения покидают её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Представление о том, что кормление грудью окажется приятным и полезным для самой женщины (даже если оно и будет болезненным в первый месяц), что в эти минуты завяжутся самые близкие отношения с ребенком, дает положительный эмоциональный настрой, способствующий притоку молока.</a:t>
            </a:r>
          </a:p>
          <a:p>
            <a:r>
              <a:rPr lang="ru-RU" sz="2400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" y="1169670"/>
            <a:ext cx="3009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76022"/>
            <a:ext cx="4663440" cy="18288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существуют плюсы грудного вскармливания для </a:t>
            </a:r>
            <a:r>
              <a:rPr lang="ru-RU" dirty="0" smtClean="0"/>
              <a:t>женщины: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00" y="2004822"/>
            <a:ext cx="4663440" cy="441198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Устойчивость к стрессам и профилактика депрессий. Во время лактации у женщин вырабатываются гормоны, которые снижают уровень тревожности, дают спокойствие.</a:t>
            </a:r>
          </a:p>
          <a:p>
            <a:r>
              <a:rPr lang="ru-RU" dirty="0"/>
              <a:t>Развитие интуиции. Во время кормления малыша мама настраивается на одну волну с ним, начинает быстрее понимать его потребности.</a:t>
            </a:r>
          </a:p>
          <a:p>
            <a:r>
              <a:rPr lang="ru-RU" dirty="0"/>
              <a:t>Появляется шанс заложить первые основы воспитания. Как это ни парадоксально, но именно при грудном вскармливании ребенок познает основы первых "нельзя". К ним относится, например, запрет на кусание груди.</a:t>
            </a:r>
          </a:p>
          <a:p>
            <a:r>
              <a:rPr lang="ru-RU" dirty="0"/>
              <a:t>Женщины начинают испытывать гордость, что смогли в полной мере реализовать свою женскую сущность, дали малышу задуманное природой.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470" y="1486852"/>
            <a:ext cx="55245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038" y="566382"/>
            <a:ext cx="770729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 Важное значение имеет отношение отца к кормлению. Выражая восхищение красотой груди, наполненной молоком, благодарность жене, способной влить жизненные силы в ребенка, мужчина поможет женщине полюбить себя как мать и продлить период грудного кормления.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28" y="4605551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448" y="1016759"/>
            <a:ext cx="5114498" cy="5715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Отвечая себе на вопрос: кормить или не кормить будущего ребенка грудью, необходимо понимать, что в первый год жизни у малыша закладывается базальное доверие или недоверие к миру. А первоочередно он начинает доверять своей маме, поэтому важно, чтобы с первых секунд появления на свет ребенка была сформирована эта, так необходимая обоим, взаимосвязь.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895" y="484496"/>
            <a:ext cx="46577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330" y="914400"/>
            <a:ext cx="5947410" cy="101727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внимание.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2135505"/>
            <a:ext cx="57531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" y="370939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E3E3E"/>
                </a:solidFill>
                <a:latin typeface="Tahoma" panose="020B0604030504040204" pitchFamily="34" charset="0"/>
              </a:rPr>
              <a:t>Грудное вскармливание - не только </a:t>
            </a:r>
            <a:r>
              <a:rPr lang="ru-RU" dirty="0" smtClean="0">
                <a:solidFill>
                  <a:srgbClr val="3E3E3E"/>
                </a:solidFill>
                <a:latin typeface="Tahoma" panose="020B0604030504040204" pitchFamily="34" charset="0"/>
              </a:rPr>
              <a:t>возможность накормить ребенка</a:t>
            </a:r>
            <a:r>
              <a:rPr lang="ru-RU" dirty="0">
                <a:solidFill>
                  <a:srgbClr val="3E3E3E"/>
                </a:solidFill>
                <a:latin typeface="Tahoma" panose="020B0604030504040204" pitchFamily="34" charset="0"/>
              </a:rPr>
              <a:t>, это шанс сформировать </a:t>
            </a:r>
            <a:r>
              <a:rPr lang="ru-RU" dirty="0" smtClean="0">
                <a:solidFill>
                  <a:srgbClr val="3E3E3E"/>
                </a:solidFill>
                <a:latin typeface="Tahoma" panose="020B0604030504040204" pitchFamily="34" charset="0"/>
              </a:rPr>
              <a:t>у него </a:t>
            </a:r>
            <a:r>
              <a:rPr lang="ru-RU" dirty="0">
                <a:solidFill>
                  <a:srgbClr val="3E3E3E"/>
                </a:solidFill>
                <a:latin typeface="Tahoma" panose="020B0604030504040204" pitchFamily="34" charset="0"/>
              </a:rPr>
              <a:t>базальное доверие к миру. Многими исследованиями подтверждено влияние вскармливания на эмоциональную составляющую мамы.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E3E3E"/>
                </a:solidFill>
                <a:latin typeface="Tahoma" panose="020B0604030504040204" pitchFamily="34" charset="0"/>
              </a:rPr>
              <a:t>Несмотря на </a:t>
            </a:r>
            <a:r>
              <a:rPr lang="ru-RU" dirty="0" smtClean="0">
                <a:solidFill>
                  <a:srgbClr val="3E3E3E"/>
                </a:solidFill>
                <a:latin typeface="Tahoma" panose="020B0604030504040204" pitchFamily="34" charset="0"/>
              </a:rPr>
              <a:t>то, </a:t>
            </a:r>
            <a:r>
              <a:rPr lang="ru-RU" dirty="0">
                <a:solidFill>
                  <a:srgbClr val="3E3E3E"/>
                </a:solidFill>
                <a:latin typeface="Tahoma" panose="020B0604030504040204" pitchFamily="34" charset="0"/>
              </a:rPr>
              <a:t>что про грудное вскармливание говорят очень много, психологической составляющей этого процесса только начинают интенсивно заниматься. Появляются квалифицированные психологи, которые не только специализируются на беременности, но и на дальнейшем сопровождении родителей и ребенка. Было отмечено, что при сопровождении перинатальным психологом всего процесса, улучшается течение беременности, самих родов, грудное вскармливание в 80-90 процентах случаях. Это намного выше обычных среднестатистических </a:t>
            </a:r>
            <a:r>
              <a:rPr lang="ru-RU" dirty="0" smtClean="0">
                <a:solidFill>
                  <a:srgbClr val="3E3E3E"/>
                </a:solidFill>
                <a:latin typeface="Tahoma" panose="020B0604030504040204" pitchFamily="34" charset="0"/>
              </a:rPr>
              <a:t>показателей.</a:t>
            </a:r>
            <a:endParaRPr lang="ru-RU" b="0" i="0" dirty="0">
              <a:solidFill>
                <a:srgbClr val="3E3E3E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710" y="3177540"/>
            <a:ext cx="56959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190" y="384811"/>
            <a:ext cx="10058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45D79"/>
                </a:solidFill>
                <a:latin typeface="arial" panose="020B0604020202020204" pitchFamily="34" charset="0"/>
              </a:rPr>
              <a:t>  Грудное вскармливание </a:t>
            </a:r>
            <a:r>
              <a:rPr lang="ru-RU" sz="1800" dirty="0" smtClean="0">
                <a:solidFill>
                  <a:srgbClr val="345D79"/>
                </a:solidFill>
                <a:latin typeface="arial" panose="020B0604020202020204" pitchFamily="34" charset="0"/>
              </a:rPr>
              <a:t> одна </a:t>
            </a:r>
            <a:r>
              <a:rPr lang="ru-RU" sz="1800" dirty="0">
                <a:solidFill>
                  <a:srgbClr val="345D79"/>
                </a:solidFill>
                <a:latin typeface="arial" panose="020B0604020202020204" pitchFamily="34" charset="0"/>
              </a:rPr>
              <a:t>из самых важных составляющих материнского поведения, которая обеспечивает наиболее полноценный физический и эмоциональный контакт матери и малыша</a:t>
            </a:r>
            <a:r>
              <a:rPr lang="ru-RU" sz="1800" dirty="0" smtClean="0">
                <a:solidFill>
                  <a:srgbClr val="345D79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45D79"/>
                </a:solidFill>
                <a:latin typeface="arial" panose="020B0604020202020204" pitchFamily="34" charset="0"/>
              </a:rPr>
              <a:t> </a:t>
            </a:r>
            <a:r>
              <a:rPr lang="ru-RU" sz="1800" dirty="0" smtClean="0">
                <a:solidFill>
                  <a:srgbClr val="345D79"/>
                </a:solidFill>
                <a:latin typeface="arial" panose="020B0604020202020204" pitchFamily="34" charset="0"/>
              </a:rPr>
              <a:t>Это основа взаимоотношений </a:t>
            </a:r>
            <a:r>
              <a:rPr lang="ru-RU" sz="1800" dirty="0">
                <a:solidFill>
                  <a:srgbClr val="345D79"/>
                </a:solidFill>
                <a:latin typeface="arial" panose="020B0604020202020204" pitchFamily="34" charset="0"/>
              </a:rPr>
              <a:t>младенца с объектами внешнего мира. Первый объект, с которым после появления на свет ребенок вступает в контакт, - это материнская грудь. Первое прикладывание - это начало взаимоотношений с окружающим миром. Поэтому самое важное в кормлении - это не только кормление, но и контакт матери и ребенка.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endParaRPr lang="ru-RU" sz="1800" b="0" i="0" dirty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1026" name="Picture 2" descr="Грудное вскармливание детей благоприятно воздействует на их головной мозг &quot; Новости дня, самые свежие новости СНГ и мира на 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09" y="2703196"/>
            <a:ext cx="6358255" cy="389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7488"/>
            <a:ext cx="10058400" cy="60232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345D79"/>
                </a:solidFill>
                <a:latin typeface="arial" panose="020B0604020202020204" pitchFamily="34" charset="0"/>
              </a:rPr>
              <a:t>     </a:t>
            </a:r>
            <a:r>
              <a:rPr lang="ru-RU" sz="2800" dirty="0">
                <a:solidFill>
                  <a:srgbClr val="345D79"/>
                </a:solidFill>
                <a:latin typeface="arial" panose="020B0604020202020204" pitchFamily="34" charset="0"/>
              </a:rPr>
              <a:t>Для полноценного общения матери и ребенка огромное значение имеет акт кормления, при условии его достаточной длительности и повторяемости. Новорожденный настроен на общение с матерью: фокусное расстояние глаз новорожденного, соответствующее расстоянию между его глазами и глазами матери во время кормления, его способность выделять говорящие лица, а также удивительная способность к имитации. Общаясь с матерью, он подражает ей </a:t>
            </a:r>
            <a:r>
              <a:rPr lang="ru-RU" sz="2800" dirty="0" smtClean="0">
                <a:solidFill>
                  <a:srgbClr val="345D79"/>
                </a:solidFill>
                <a:latin typeface="arial" panose="020B0604020202020204" pitchFamily="34" charset="0"/>
              </a:rPr>
              <a:t>и </a:t>
            </a:r>
            <a:r>
              <a:rPr lang="ru-RU" sz="2800" dirty="0">
                <a:solidFill>
                  <a:srgbClr val="345D79"/>
                </a:solidFill>
                <a:latin typeface="arial" panose="020B0604020202020204" pitchFamily="34" charset="0"/>
              </a:rPr>
              <a:t>уже на этом этапе усваивает законы общения и чувство сопричастности. Именно у груди и на руках у матери осуществляется постепенное усложнение форм общения, углубление психологической взаимосвязи, любви и поддержки в познании.</a:t>
            </a:r>
            <a:endParaRPr lang="ru-RU" sz="2800" b="0" i="0" dirty="0">
              <a:solidFill>
                <a:srgbClr val="C44475">
                  <a:lumMod val="75000"/>
                </a:srgb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220" y="320040"/>
            <a:ext cx="507492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45D79"/>
                </a:solidFill>
                <a:latin typeface="arial" panose="020B0604020202020204" pitchFamily="34" charset="0"/>
              </a:rPr>
              <a:t>В процессе </a:t>
            </a:r>
            <a:r>
              <a:rPr lang="ru-RU" sz="2400" dirty="0">
                <a:solidFill>
                  <a:srgbClr val="345D79"/>
                </a:solidFill>
                <a:latin typeface="arial" panose="020B0604020202020204" pitchFamily="34" charset="0"/>
              </a:rPr>
              <a:t>грудного вскармливания и </a:t>
            </a:r>
            <a:r>
              <a:rPr lang="ru-RU" sz="2400" dirty="0" smtClean="0">
                <a:solidFill>
                  <a:srgbClr val="345D79"/>
                </a:solidFill>
                <a:latin typeface="arial" panose="020B0604020202020204" pitchFamily="34" charset="0"/>
              </a:rPr>
              <a:t>ухода за новорожденным </a:t>
            </a:r>
            <a:r>
              <a:rPr lang="ru-RU" sz="2400" dirty="0">
                <a:solidFill>
                  <a:srgbClr val="345D79"/>
                </a:solidFill>
                <a:latin typeface="arial" panose="020B0604020202020204" pitchFamily="34" charset="0"/>
              </a:rPr>
              <a:t>формируется целый комплекс ещё более сложных психофизиологических отношений - базы будущей социализации ребенка. Впоследствии зависимость ребенка от материнского молока и самой матери будет уменьшаться, </a:t>
            </a:r>
            <a:r>
              <a:rPr lang="ru-RU" sz="2400" dirty="0" smtClean="0">
                <a:solidFill>
                  <a:srgbClr val="345D79"/>
                </a:solidFill>
                <a:latin typeface="arial" panose="020B0604020202020204" pitchFamily="34" charset="0"/>
              </a:rPr>
              <a:t>но сформированные </a:t>
            </a:r>
            <a:r>
              <a:rPr lang="ru-RU" sz="2400" dirty="0">
                <a:solidFill>
                  <a:srgbClr val="345D79"/>
                </a:solidFill>
                <a:latin typeface="arial" panose="020B0604020202020204" pitchFamily="34" charset="0"/>
              </a:rPr>
              <a:t>психофизиологические связи, а также отношения мамы и ребенка останутся пожизненной основой внутрисемейных отношений, отношений между поколениями.</a:t>
            </a:r>
          </a:p>
          <a:p>
            <a:r>
              <a:rPr lang="ru-RU" dirty="0">
                <a:solidFill>
                  <a:srgbClr val="345D79"/>
                </a:solidFill>
                <a:latin typeface="arial" panose="020B0604020202020204" pitchFamily="34" charset="0"/>
              </a:rPr>
              <a:t> </a:t>
            </a:r>
            <a:endParaRPr lang="ru-RU" b="0" i="0" dirty="0">
              <a:solidFill>
                <a:srgbClr val="345D79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140" y="857249"/>
            <a:ext cx="6263640" cy="53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605791"/>
            <a:ext cx="9860280" cy="557117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D680A5"/>
              </a:buClr>
              <a:buNone/>
            </a:pPr>
            <a:r>
              <a:rPr lang="ru-RU" dirty="0" smtClean="0">
                <a:solidFill>
                  <a:srgbClr val="595959"/>
                </a:solidFill>
              </a:rPr>
              <a:t>При кормлении грудью мать </a:t>
            </a:r>
            <a:r>
              <a:rPr lang="ru-RU" dirty="0">
                <a:solidFill>
                  <a:srgbClr val="595959"/>
                </a:solidFill>
              </a:rPr>
              <a:t>и дитя как бы сливаются в единое психологическое целое. </a:t>
            </a:r>
            <a:r>
              <a:rPr lang="ru-RU" dirty="0" smtClean="0">
                <a:solidFill>
                  <a:srgbClr val="595959"/>
                </a:solidFill>
              </a:rPr>
              <a:t>Это полноценное </a:t>
            </a:r>
            <a:r>
              <a:rPr lang="ru-RU" dirty="0">
                <a:solidFill>
                  <a:srgbClr val="595959"/>
                </a:solidFill>
              </a:rPr>
              <a:t>общение матери и ребенка, своеобразный диалог, обогащающий обоих</a:t>
            </a:r>
            <a:r>
              <a:rPr lang="ru-RU" dirty="0" smtClean="0">
                <a:solidFill>
                  <a:srgbClr val="595959"/>
                </a:solidFill>
              </a:rPr>
              <a:t>. </a:t>
            </a:r>
          </a:p>
          <a:p>
            <a:pPr marL="0" indent="0">
              <a:buClr>
                <a:srgbClr val="D680A5"/>
              </a:buClr>
              <a:buNone/>
            </a:pPr>
            <a:r>
              <a:rPr lang="ru-RU" dirty="0">
                <a:solidFill>
                  <a:srgbClr val="595959"/>
                </a:solidFill>
              </a:rPr>
              <a:t> </a:t>
            </a:r>
            <a:r>
              <a:rPr lang="ru-RU" dirty="0" smtClean="0">
                <a:solidFill>
                  <a:srgbClr val="595959"/>
                </a:solidFill>
              </a:rPr>
              <a:t> Состав </a:t>
            </a:r>
            <a:r>
              <a:rPr lang="ru-RU" dirty="0">
                <a:solidFill>
                  <a:srgbClr val="595959"/>
                </a:solidFill>
              </a:rPr>
              <a:t>и свойства молока зависят не только от того, что ест мама, но и от её состояния. Это состояние "закодировано" в молоке, и ребенок его "расшифровывает". Например, если мать обеспокоена и волнуется, то это передается малышу с молоком. Он также начинает вести себя беспокойно, нарушается его пищеварение. Поэтому фразу "впитал с молоком матери" следует понимать скорее буквально, чем иносказательно. </a:t>
            </a:r>
            <a:endParaRPr lang="ru-RU" dirty="0" smtClean="0">
              <a:solidFill>
                <a:srgbClr val="595959"/>
              </a:solidFill>
            </a:endParaRPr>
          </a:p>
          <a:p>
            <a:pPr marL="0" indent="0">
              <a:buClr>
                <a:srgbClr val="D680A5"/>
              </a:buClr>
              <a:buNone/>
            </a:pPr>
            <a:r>
              <a:rPr lang="ru-RU" dirty="0" smtClean="0">
                <a:solidFill>
                  <a:srgbClr val="595959"/>
                </a:solidFill>
              </a:rPr>
              <a:t>Кормясь </a:t>
            </a:r>
            <a:r>
              <a:rPr lang="ru-RU" dirty="0">
                <a:solidFill>
                  <a:srgbClr val="595959"/>
                </a:solidFill>
              </a:rPr>
              <a:t>из материнской груди, младенец усваивает образцы отношения к окружающему, образцы эмоциональных реакций, направленности мышления, духовных переживаний. Это способ, которым закладываются основы его как социального существа, принадлежащего к определенной культуре, носителем и выразителем которой является мать</a:t>
            </a:r>
            <a:r>
              <a:rPr lang="ru-RU" dirty="0" smtClean="0">
                <a:solidFill>
                  <a:srgbClr val="595959"/>
                </a:solidFill>
              </a:rPr>
              <a:t>.</a:t>
            </a:r>
          </a:p>
          <a:p>
            <a:pPr marL="0" indent="0">
              <a:buClr>
                <a:srgbClr val="D680A5"/>
              </a:buClr>
              <a:buNone/>
            </a:pPr>
            <a:endParaRPr lang="ru-RU" sz="2400" b="0" i="0" dirty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5388" y="715518"/>
            <a:ext cx="9986011" cy="5719572"/>
          </a:xfrm>
        </p:spPr>
        <p:txBody>
          <a:bodyPr/>
          <a:lstStyle/>
          <a:p>
            <a:r>
              <a:rPr lang="ru-RU" dirty="0"/>
              <a:t>Начальное грудное кормление необходимо не только для удовлетворения физиологических потребностей ребёнка и защиты его от болезней. Первое кормление сразу же после рождения - одно из звеньев в цепочке процессов, ведущих к установлению бондинга (от англ. bond – связывать, соединять.) между матерью и ребёнком. В свою очередь бондинг прокладывает путь к близким отношениям мамы и малыша. Бондинг - это незримая связь между ребенком и матерью, благодаря которой они и после рождения ребенка продолжают оставаться единым целым. Бондинг - это то, благодаря чему мать может понимать язык ребенка, то, что наполняет для нее конкретным содержанием каждый его неуклюжий жест, гримасу, каждый издаваемый звук. Роды, первые минуты и часы жизни малыша - особенно важный период в установлении бондинга. Предусмотренный природой его естественный ход автоматически приводит к этому. Бондинг - важное условие формирования положительных личностных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0990" y="310243"/>
            <a:ext cx="4800600" cy="3662263"/>
          </a:xfrm>
        </p:spPr>
        <p:txBody>
          <a:bodyPr>
            <a:normAutofit/>
          </a:bodyPr>
          <a:lstStyle/>
          <a:p>
            <a:r>
              <a:rPr lang="ru-RU" dirty="0"/>
              <a:t> Грудное вскармливание способствует зарождению глубокой эмоциональной связи между ребенком и матерью. Система "мать-дитя" - саморегулирующаяся, и состав молока матери меняется в соответствии с потребностями </a:t>
            </a:r>
            <a:r>
              <a:rPr lang="ru-RU" dirty="0" smtClean="0"/>
              <a:t>ребенка.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56070" y="1404253"/>
            <a:ext cx="4800600" cy="73712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ФАКТОРЫ, НАРУШАЮЩИЕ СИСТЕМУ: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68440" y="2372776"/>
            <a:ext cx="4800600" cy="36622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сознательное нежелание матери кормить ребенка;</a:t>
            </a:r>
          </a:p>
          <a:p>
            <a:r>
              <a:rPr lang="ru-RU" dirty="0"/>
              <a:t>убежденность матери, что у неё не хватает молока;</a:t>
            </a:r>
          </a:p>
          <a:p>
            <a:r>
              <a:rPr lang="ru-RU" dirty="0"/>
              <a:t>тяжелая психологическая травма, перенесенная матерью;</a:t>
            </a:r>
          </a:p>
          <a:p>
            <a:r>
              <a:rPr lang="ru-RU" dirty="0"/>
              <a:t>обезболивание или стимуляция в родах;</a:t>
            </a:r>
          </a:p>
          <a:p>
            <a:r>
              <a:rPr lang="ru-RU" dirty="0"/>
              <a:t> тяжелый родовой стресс и родовая травма у ребенка;</a:t>
            </a:r>
          </a:p>
          <a:p>
            <a:r>
              <a:rPr lang="ru-RU" dirty="0"/>
              <a:t>клиническая смерть матери в </a:t>
            </a:r>
            <a:r>
              <a:rPr lang="ru-RU" dirty="0" smtClean="0"/>
              <a:t>родах.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3378616"/>
            <a:ext cx="3802380" cy="317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2930" y="991374"/>
            <a:ext cx="11109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Всё это может явиться причиной формирования соответствующей психической доминанты. Доказано, что чем выраженней доминанта грудного вскармливания, то есть настрой беременной и родившей женщины на кормление, тем больший срок она кормит грудью своего ребенка в реальности. Нормальное протекание родов, отсутствие осложнений увеличивает как желание кормить ребенка, так и реальные сроки вскармливания. Напротив, наличие патологии родового процесса, которая может быть связана с болезненными ощущениями или эмоциональными переживаниями для женщины, уменьшает вероятность длительных сроков вскармливания. Такие психологические и физические аспекты дородового периода беременной женщины, как настрой на кормление грудью будущего ребенка, отсутствие серьезных гинекологических проблем, осложняющих беременность, усиливают доминанту грудного вскармливания.</a:t>
            </a:r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фоне Цветущая вишня (широкоэкранный формат)</Template>
  <TotalTime>0</TotalTime>
  <Words>927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</vt:lpstr>
      <vt:lpstr>Cambria</vt:lpstr>
      <vt:lpstr>Tahoma</vt:lpstr>
      <vt:lpstr>Cherry Blossom 16x9</vt:lpstr>
      <vt:lpstr> ГБУ РО ГКБ № 8               Психологические аспекты грудного вскармливания   </vt:lpstr>
      <vt:lpstr>Презентация PowerPoint</vt:lpstr>
      <vt:lpstr>Презентация PowerPoint</vt:lpstr>
      <vt:lpstr>     Для полноценного общения матери и ребенка огромное значение имеет акт кормления, при условии его достаточной длительности и повторяемости. Новорожденный настроен на общение с матерью: фокусное расстояние глаз новорожденного, соответствующее расстоянию между его глазами и глазами матери во время кормления, его способность выделять говорящие лица, а также удивительная способность к имитации. Общаясь с матерью, он подражает ей и уже на этом этапе усваивает законы общения и чувство сопричастности. Именно у груди и на руках у матери осуществляется постепенное усложнение форм общения, углубление психологической взаимосвязи, любви и поддержки в познании.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существуют плюсы грудного вскармливания для женщины:</vt:lpstr>
      <vt:lpstr>Презентация PowerPoint</vt:lpstr>
      <vt:lpstr>Презентация PowerPoint</vt:lpstr>
      <vt:lpstr>Спасибо за внимание.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2014-08-05T17:38:41Z</dcterms:created>
  <dcterms:modified xsi:type="dcterms:W3CDTF">2014-08-06T17:36:42Z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