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56" r:id="rId4"/>
    <p:sldId id="260" r:id="rId5"/>
    <p:sldId id="261" r:id="rId6"/>
    <p:sldId id="262" r:id="rId7"/>
    <p:sldId id="263" r:id="rId8"/>
    <p:sldId id="264" r:id="rId9"/>
    <p:sldId id="265" r:id="rId10"/>
    <p:sldId id="266" r:id="rId11"/>
    <p:sldId id="268" r:id="rId12"/>
    <p:sldId id="269" r:id="rId13"/>
    <p:sldId id="270" r:id="rId14"/>
    <p:sldId id="271" r:id="rId15"/>
    <p:sldId id="273" r:id="rId16"/>
    <p:sldId id="272" r:id="rId17"/>
    <p:sldId id="274" r:id="rId18"/>
    <p:sldId id="275" r:id="rId19"/>
    <p:sldId id="276" r:id="rId20"/>
    <p:sldId id="277" r:id="rId21"/>
    <p:sldId id="278" r:id="rId22"/>
    <p:sldId id="279" r:id="rId23"/>
    <p:sldId id="280" r:id="rId24"/>
    <p:sldId id="283" r:id="rId25"/>
    <p:sldId id="284" r:id="rId26"/>
    <p:sldId id="285" r:id="rId27"/>
    <p:sldId id="286" r:id="rId28"/>
    <p:sldId id="281" r:id="rId29"/>
    <p:sldId id="282" r:id="rId30"/>
    <p:sldId id="288" r:id="rId31"/>
    <p:sldId id="267" r:id="rId32"/>
    <p:sldId id="28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25.08.2014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25.08.2014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2704369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6"/>
            <a:ext cx="7772400" cy="2016223"/>
          </a:xfrm>
        </p:spPr>
        <p:txBody>
          <a:bodyPr>
            <a:normAutofit fontScale="90000"/>
          </a:bodyPr>
          <a:lstStyle/>
          <a:p>
            <a:pPr algn="ctr"/>
            <a:r>
              <a:rPr lang="ru-RU" dirty="0" smtClean="0"/>
              <a:t>МИНИСТРЕРСТВО ЗДРАВООХРАНЕНИЯ</a:t>
            </a:r>
            <a:br>
              <a:rPr lang="ru-RU" dirty="0" smtClean="0"/>
            </a:br>
            <a:r>
              <a:rPr lang="ru-RU" dirty="0" smtClean="0"/>
              <a:t>РЯЗАНСКОЙ ОБЛАСТИ</a:t>
            </a:r>
            <a:endParaRPr lang="ru-RU" dirty="0"/>
          </a:p>
        </p:txBody>
      </p:sp>
      <p:sp>
        <p:nvSpPr>
          <p:cNvPr id="3" name="Подзаголовок 2"/>
          <p:cNvSpPr>
            <a:spLocks noGrp="1"/>
          </p:cNvSpPr>
          <p:nvPr>
            <p:ph type="subTitle" idx="1"/>
          </p:nvPr>
        </p:nvSpPr>
        <p:spPr>
          <a:xfrm>
            <a:off x="611560" y="2492896"/>
            <a:ext cx="7992888" cy="3888432"/>
          </a:xfrm>
        </p:spPr>
        <p:txBody>
          <a:bodyPr>
            <a:normAutofit fontScale="92500" lnSpcReduction="20000"/>
          </a:bodyPr>
          <a:lstStyle/>
          <a:p>
            <a:pPr algn="ctr"/>
            <a:r>
              <a:rPr lang="ru-RU" b="1" i="1" dirty="0" err="1" smtClean="0">
                <a:solidFill>
                  <a:schemeClr val="accent2">
                    <a:lumMod val="40000"/>
                    <a:lumOff val="60000"/>
                  </a:schemeClr>
                </a:solidFill>
              </a:rPr>
              <a:t>Видеоселекторное</a:t>
            </a:r>
            <a:r>
              <a:rPr lang="ru-RU" b="1" i="1" dirty="0" smtClean="0">
                <a:solidFill>
                  <a:schemeClr val="accent2">
                    <a:lumMod val="40000"/>
                    <a:lumOff val="60000"/>
                  </a:schemeClr>
                </a:solidFill>
              </a:rPr>
              <a:t> совещание.</a:t>
            </a:r>
          </a:p>
          <a:p>
            <a:pPr algn="ctr"/>
            <a:r>
              <a:rPr lang="ru-RU" b="1" i="1" dirty="0" smtClean="0">
                <a:solidFill>
                  <a:schemeClr val="accent2">
                    <a:lumMod val="40000"/>
                    <a:lumOff val="60000"/>
                  </a:schemeClr>
                </a:solidFill>
              </a:rPr>
              <a:t>Курить или не курить беременной женщине?</a:t>
            </a:r>
          </a:p>
          <a:p>
            <a:pPr algn="ctr"/>
            <a:r>
              <a:rPr lang="ru-RU" b="1" i="1" dirty="0" smtClean="0">
                <a:solidFill>
                  <a:schemeClr val="accent2">
                    <a:lumMod val="40000"/>
                    <a:lumOff val="60000"/>
                  </a:schemeClr>
                </a:solidFill>
              </a:rPr>
              <a:t>Вот в чем вопрос! </a:t>
            </a:r>
            <a:endParaRPr lang="ru-RU" i="1" dirty="0"/>
          </a:p>
          <a:p>
            <a:endParaRPr lang="ru-RU" dirty="0"/>
          </a:p>
          <a:p>
            <a:endParaRPr lang="ru-RU" dirty="0" smtClean="0"/>
          </a:p>
          <a:p>
            <a:endParaRPr lang="ru-RU" dirty="0"/>
          </a:p>
          <a:p>
            <a:r>
              <a:rPr lang="ru-RU" dirty="0" smtClean="0"/>
              <a:t>25.08.14		 Миров А.И.</a:t>
            </a:r>
            <a:endParaRPr lang="ru-RU"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188641"/>
            <a:ext cx="1438473" cy="1543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018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1 триместр: события каждый день</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265343050"/>
              </p:ext>
            </p:extLst>
          </p:nvPr>
        </p:nvGraphicFramePr>
        <p:xfrm>
          <a:off x="611561" y="1196750"/>
          <a:ext cx="7992886" cy="5267999"/>
        </p:xfrm>
        <a:graphic>
          <a:graphicData uri="http://schemas.openxmlformats.org/drawingml/2006/table">
            <a:tbl>
              <a:tblPr firstRow="1" firstCol="1" bandRow="1">
                <a:tableStyleId>{5C22544A-7EE6-4342-B048-85BDC9FD1C3A}</a:tableStyleId>
              </a:tblPr>
              <a:tblGrid>
                <a:gridCol w="1997596"/>
                <a:gridCol w="1998430"/>
                <a:gridCol w="1998430"/>
                <a:gridCol w="1998430"/>
              </a:tblGrid>
              <a:tr h="182578">
                <a:tc>
                  <a:txBody>
                    <a:bodyPr/>
                    <a:lstStyle/>
                    <a:p>
                      <a:pPr>
                        <a:spcAft>
                          <a:spcPts val="0"/>
                        </a:spcAft>
                      </a:pPr>
                      <a:r>
                        <a:rPr lang="ru-RU" sz="1400" b="1" dirty="0">
                          <a:effectLst/>
                        </a:rPr>
                        <a:t>Возраст</a:t>
                      </a:r>
                      <a:endParaRPr lang="ru-RU" sz="1400" b="1" dirty="0">
                        <a:effectLst/>
                        <a:latin typeface="Times New Roman"/>
                        <a:ea typeface="Calibri"/>
                        <a:cs typeface="Times New Roman"/>
                      </a:endParaRPr>
                    </a:p>
                  </a:txBody>
                  <a:tcPr marL="62861" marR="62861" marT="0" marB="0"/>
                </a:tc>
                <a:tc>
                  <a:txBody>
                    <a:bodyPr/>
                    <a:lstStyle/>
                    <a:p>
                      <a:pPr>
                        <a:spcAft>
                          <a:spcPts val="0"/>
                        </a:spcAft>
                      </a:pPr>
                      <a:r>
                        <a:rPr lang="ru-RU" sz="1400" b="1">
                          <a:effectLst/>
                        </a:rPr>
                        <a:t>Локализация</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Стадия органогенеза</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порок</a:t>
                      </a:r>
                      <a:endParaRPr lang="ru-RU" sz="1400" b="1">
                        <a:effectLst/>
                        <a:latin typeface="Times New Roman"/>
                        <a:ea typeface="Calibri"/>
                        <a:cs typeface="Times New Roman"/>
                      </a:endParaRPr>
                    </a:p>
                  </a:txBody>
                  <a:tcPr marL="62861" marR="62861" marT="0" marB="0"/>
                </a:tc>
              </a:tr>
              <a:tr h="547695">
                <a:tc>
                  <a:txBody>
                    <a:bodyPr/>
                    <a:lstStyle/>
                    <a:p>
                      <a:pPr>
                        <a:spcAft>
                          <a:spcPts val="0"/>
                        </a:spcAft>
                      </a:pPr>
                      <a:r>
                        <a:rPr lang="ru-RU" sz="1400" b="1" dirty="0">
                          <a:effectLst/>
                        </a:rPr>
                        <a:t>23 дня</a:t>
                      </a:r>
                      <a:endParaRPr lang="ru-RU" sz="1400" b="1" dirty="0">
                        <a:effectLst/>
                        <a:latin typeface="Times New Roman"/>
                        <a:ea typeface="Calibri"/>
                        <a:cs typeface="Times New Roman"/>
                      </a:endParaRPr>
                    </a:p>
                  </a:txBody>
                  <a:tcPr marL="62861" marR="62861" marT="0" marB="0"/>
                </a:tc>
                <a:tc>
                  <a:txBody>
                    <a:bodyPr/>
                    <a:lstStyle/>
                    <a:p>
                      <a:pPr>
                        <a:spcAft>
                          <a:spcPts val="0"/>
                        </a:spcAft>
                      </a:pPr>
                      <a:r>
                        <a:rPr lang="ru-RU" sz="1400" b="1" dirty="0">
                          <a:effectLst/>
                        </a:rPr>
                        <a:t>ЦНС</a:t>
                      </a:r>
                      <a:endParaRPr lang="ru-RU" sz="1400" b="1" dirty="0">
                        <a:effectLst/>
                        <a:latin typeface="Times New Roman"/>
                        <a:ea typeface="Calibri"/>
                        <a:cs typeface="Times New Roman"/>
                      </a:endParaRPr>
                    </a:p>
                  </a:txBody>
                  <a:tcPr marL="62861" marR="62861" marT="0" marB="0"/>
                </a:tc>
                <a:tc>
                  <a:txBody>
                    <a:bodyPr/>
                    <a:lstStyle/>
                    <a:p>
                      <a:pPr>
                        <a:spcAft>
                          <a:spcPts val="0"/>
                        </a:spcAft>
                      </a:pPr>
                      <a:r>
                        <a:rPr lang="ru-RU" sz="1400" b="1">
                          <a:effectLst/>
                        </a:rPr>
                        <a:t>Формирование прехордальной мезодермы</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Голопрозэнцефалия</a:t>
                      </a:r>
                      <a:endParaRPr lang="ru-RU" sz="1400" b="1">
                        <a:effectLst/>
                        <a:latin typeface="Times New Roman"/>
                        <a:ea typeface="Calibri"/>
                        <a:cs typeface="Times New Roman"/>
                      </a:endParaRPr>
                    </a:p>
                  </a:txBody>
                  <a:tcPr marL="62861" marR="62861" marT="0" marB="0"/>
                </a:tc>
              </a:tr>
              <a:tr h="547695">
                <a:tc>
                  <a:txBody>
                    <a:bodyPr/>
                    <a:lstStyle/>
                    <a:p>
                      <a:pPr>
                        <a:spcAft>
                          <a:spcPts val="0"/>
                        </a:spcAft>
                      </a:pPr>
                      <a:r>
                        <a:rPr lang="ru-RU" sz="1400" b="1">
                          <a:effectLst/>
                        </a:rPr>
                        <a:t>26 дней</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dirty="0">
                          <a:effectLst/>
                        </a:rPr>
                        <a:t>ЦНС</a:t>
                      </a:r>
                      <a:endParaRPr lang="ru-RU" sz="1400" b="1" dirty="0">
                        <a:effectLst/>
                        <a:latin typeface="Times New Roman"/>
                        <a:ea typeface="Calibri"/>
                        <a:cs typeface="Times New Roman"/>
                      </a:endParaRPr>
                    </a:p>
                  </a:txBody>
                  <a:tcPr marL="62861" marR="62861" marT="0" marB="0"/>
                </a:tc>
                <a:tc>
                  <a:txBody>
                    <a:bodyPr/>
                    <a:lstStyle/>
                    <a:p>
                      <a:pPr>
                        <a:spcAft>
                          <a:spcPts val="0"/>
                        </a:spcAft>
                      </a:pPr>
                      <a:r>
                        <a:rPr lang="ru-RU" sz="1400" b="1" dirty="0">
                          <a:effectLst/>
                        </a:rPr>
                        <a:t>Закрытие передней части нервной трубки</a:t>
                      </a:r>
                      <a:endParaRPr lang="ru-RU" sz="1400" b="1" dirty="0">
                        <a:effectLst/>
                        <a:latin typeface="Times New Roman"/>
                        <a:ea typeface="Calibri"/>
                        <a:cs typeface="Times New Roman"/>
                      </a:endParaRPr>
                    </a:p>
                  </a:txBody>
                  <a:tcPr marL="62861" marR="62861" marT="0" marB="0"/>
                </a:tc>
                <a:tc>
                  <a:txBody>
                    <a:bodyPr/>
                    <a:lstStyle/>
                    <a:p>
                      <a:pPr>
                        <a:spcAft>
                          <a:spcPts val="0"/>
                        </a:spcAft>
                      </a:pPr>
                      <a:r>
                        <a:rPr lang="ru-RU" sz="1400" b="1">
                          <a:effectLst/>
                        </a:rPr>
                        <a:t>Анэнцефалия</a:t>
                      </a:r>
                      <a:endParaRPr lang="ru-RU" sz="1400" b="1">
                        <a:effectLst/>
                        <a:latin typeface="Times New Roman"/>
                        <a:ea typeface="Calibri"/>
                        <a:cs typeface="Times New Roman"/>
                      </a:endParaRPr>
                    </a:p>
                  </a:txBody>
                  <a:tcPr marL="62861" marR="62861" marT="0" marB="0"/>
                </a:tc>
              </a:tr>
              <a:tr h="547695">
                <a:tc>
                  <a:txBody>
                    <a:bodyPr/>
                    <a:lstStyle/>
                    <a:p>
                      <a:pPr>
                        <a:spcAft>
                          <a:spcPts val="0"/>
                        </a:spcAft>
                      </a:pPr>
                      <a:r>
                        <a:rPr lang="ru-RU" sz="1400" b="1">
                          <a:effectLst/>
                        </a:rPr>
                        <a:t>28 дней</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ЦНС</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dirty="0">
                          <a:effectLst/>
                        </a:rPr>
                        <a:t>Закрытие задней части нервной трубки</a:t>
                      </a:r>
                      <a:endParaRPr lang="ru-RU" sz="1400" b="1" dirty="0">
                        <a:effectLst/>
                        <a:latin typeface="Times New Roman"/>
                        <a:ea typeface="Calibri"/>
                        <a:cs typeface="Times New Roman"/>
                      </a:endParaRPr>
                    </a:p>
                  </a:txBody>
                  <a:tcPr marL="62861" marR="62861" marT="0" marB="0"/>
                </a:tc>
                <a:tc>
                  <a:txBody>
                    <a:bodyPr/>
                    <a:lstStyle/>
                    <a:p>
                      <a:pPr>
                        <a:spcAft>
                          <a:spcPts val="0"/>
                        </a:spcAft>
                      </a:pPr>
                      <a:r>
                        <a:rPr lang="ru-RU" sz="1400" b="1">
                          <a:effectLst/>
                        </a:rPr>
                        <a:t>Менингомиелоцеле</a:t>
                      </a:r>
                      <a:endParaRPr lang="ru-RU" sz="1400" b="1">
                        <a:effectLst/>
                        <a:latin typeface="Times New Roman"/>
                        <a:ea typeface="Calibri"/>
                        <a:cs typeface="Times New Roman"/>
                      </a:endParaRPr>
                    </a:p>
                  </a:txBody>
                  <a:tcPr marL="62861" marR="62861" marT="0" marB="0"/>
                </a:tc>
              </a:tr>
              <a:tr h="547695">
                <a:tc>
                  <a:txBody>
                    <a:bodyPr/>
                    <a:lstStyle/>
                    <a:p>
                      <a:pPr>
                        <a:spcAft>
                          <a:spcPts val="0"/>
                        </a:spcAft>
                      </a:pPr>
                      <a:r>
                        <a:rPr lang="ru-RU" sz="1400" b="1">
                          <a:effectLst/>
                        </a:rPr>
                        <a:t>30 дней</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Шея</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dirty="0">
                          <a:effectLst/>
                        </a:rPr>
                        <a:t>Разделение передней кишки на трахею и кишку</a:t>
                      </a:r>
                      <a:endParaRPr lang="ru-RU" sz="1400" b="1" dirty="0">
                        <a:effectLst/>
                        <a:latin typeface="Times New Roman"/>
                        <a:ea typeface="Calibri"/>
                        <a:cs typeface="Times New Roman"/>
                      </a:endParaRPr>
                    </a:p>
                  </a:txBody>
                  <a:tcPr marL="62861" marR="62861" marT="0" marB="0"/>
                </a:tc>
                <a:tc>
                  <a:txBody>
                    <a:bodyPr/>
                    <a:lstStyle/>
                    <a:p>
                      <a:pPr>
                        <a:spcAft>
                          <a:spcPts val="0"/>
                        </a:spcAft>
                      </a:pPr>
                      <a:r>
                        <a:rPr lang="ru-RU" sz="1400" b="1" dirty="0">
                          <a:effectLst/>
                        </a:rPr>
                        <a:t>Атрезия пищевода и пищеводные свищи</a:t>
                      </a:r>
                      <a:endParaRPr lang="ru-RU" sz="1400" b="1" dirty="0">
                        <a:effectLst/>
                        <a:latin typeface="Times New Roman"/>
                        <a:ea typeface="Calibri"/>
                        <a:cs typeface="Times New Roman"/>
                      </a:endParaRPr>
                    </a:p>
                  </a:txBody>
                  <a:tcPr marL="62861" marR="62861" marT="0" marB="0"/>
                </a:tc>
              </a:tr>
              <a:tr h="547695">
                <a:tc>
                  <a:txBody>
                    <a:bodyPr/>
                    <a:lstStyle/>
                    <a:p>
                      <a:pPr>
                        <a:spcAft>
                          <a:spcPts val="0"/>
                        </a:spcAft>
                      </a:pPr>
                      <a:r>
                        <a:rPr lang="ru-RU" sz="1400" b="1">
                          <a:effectLst/>
                        </a:rPr>
                        <a:t>30 дней </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Мочеполовая система</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Миграция подпупочной мезенхимы</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dirty="0" err="1">
                          <a:effectLst/>
                        </a:rPr>
                        <a:t>Экстрофия</a:t>
                      </a:r>
                      <a:r>
                        <a:rPr lang="ru-RU" sz="1400" b="1" dirty="0">
                          <a:effectLst/>
                        </a:rPr>
                        <a:t> мочевого пузыря</a:t>
                      </a:r>
                      <a:endParaRPr lang="ru-RU" sz="1400" b="1" dirty="0">
                        <a:effectLst/>
                        <a:latin typeface="Times New Roman"/>
                        <a:ea typeface="Calibri"/>
                        <a:cs typeface="Times New Roman"/>
                      </a:endParaRPr>
                    </a:p>
                  </a:txBody>
                  <a:tcPr marL="62861" marR="62861" marT="0" marB="0"/>
                </a:tc>
              </a:tr>
              <a:tr h="365155">
                <a:tc>
                  <a:txBody>
                    <a:bodyPr/>
                    <a:lstStyle/>
                    <a:p>
                      <a:pPr>
                        <a:spcAft>
                          <a:spcPts val="0"/>
                        </a:spcAft>
                      </a:pPr>
                      <a:r>
                        <a:rPr lang="ru-RU" sz="1400" b="1">
                          <a:effectLst/>
                        </a:rPr>
                        <a:t>34 дня</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Сердце</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Изгиб петли сердечной трубки</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dirty="0">
                          <a:effectLst/>
                        </a:rPr>
                        <a:t>Транспозиция крупных сосудов</a:t>
                      </a:r>
                      <a:endParaRPr lang="ru-RU" sz="1400" b="1" dirty="0">
                        <a:effectLst/>
                        <a:latin typeface="Times New Roman"/>
                        <a:ea typeface="Calibri"/>
                        <a:cs typeface="Times New Roman"/>
                      </a:endParaRPr>
                    </a:p>
                  </a:txBody>
                  <a:tcPr marL="62861" marR="62861" marT="0" marB="0"/>
                </a:tc>
              </a:tr>
              <a:tr h="365130">
                <a:tc>
                  <a:txBody>
                    <a:bodyPr/>
                    <a:lstStyle/>
                    <a:p>
                      <a:pPr>
                        <a:spcAft>
                          <a:spcPts val="0"/>
                        </a:spcAft>
                      </a:pPr>
                      <a:r>
                        <a:rPr lang="ru-RU" sz="1400" b="1">
                          <a:effectLst/>
                        </a:rPr>
                        <a:t>36 дней </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Лицо</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Заращение губы</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dirty="0">
                          <a:effectLst/>
                        </a:rPr>
                        <a:t>Расщелина верхней губы</a:t>
                      </a:r>
                      <a:endParaRPr lang="ru-RU" sz="1400" b="1" dirty="0">
                        <a:effectLst/>
                        <a:latin typeface="Times New Roman"/>
                        <a:ea typeface="Calibri"/>
                        <a:cs typeface="Times New Roman"/>
                      </a:endParaRPr>
                    </a:p>
                  </a:txBody>
                  <a:tcPr marL="62861" marR="62861" marT="0" marB="0"/>
                </a:tc>
              </a:tr>
              <a:tr h="365130">
                <a:tc>
                  <a:txBody>
                    <a:bodyPr/>
                    <a:lstStyle/>
                    <a:p>
                      <a:pPr>
                        <a:spcAft>
                          <a:spcPts val="0"/>
                        </a:spcAft>
                      </a:pPr>
                      <a:r>
                        <a:rPr lang="ru-RU" sz="1400" b="1">
                          <a:effectLst/>
                        </a:rPr>
                        <a:t>38 дней</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Конечности</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Генез лучевой кости</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dirty="0">
                          <a:effectLst/>
                        </a:rPr>
                        <a:t>Аплазия лучевой кости</a:t>
                      </a:r>
                      <a:endParaRPr lang="ru-RU" sz="1400" b="1" dirty="0">
                        <a:effectLst/>
                        <a:latin typeface="Times New Roman"/>
                        <a:ea typeface="Calibri"/>
                        <a:cs typeface="Times New Roman"/>
                      </a:endParaRPr>
                    </a:p>
                  </a:txBody>
                  <a:tcPr marL="62861" marR="62861" marT="0" marB="0"/>
                </a:tc>
              </a:tr>
              <a:tr h="912824">
                <a:tc>
                  <a:txBody>
                    <a:bodyPr/>
                    <a:lstStyle/>
                    <a:p>
                      <a:pPr>
                        <a:spcAft>
                          <a:spcPts val="0"/>
                        </a:spcAft>
                      </a:pPr>
                      <a:r>
                        <a:rPr lang="ru-RU" sz="1400" b="1">
                          <a:effectLst/>
                        </a:rPr>
                        <a:t>40 дней</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Шея</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a:effectLst/>
                        </a:rPr>
                        <a:t>Лимфо-венозное соединение в области яремных лимфо-венозных мешков</a:t>
                      </a:r>
                      <a:endParaRPr lang="ru-RU" sz="1400" b="1">
                        <a:effectLst/>
                        <a:latin typeface="Times New Roman"/>
                        <a:ea typeface="Calibri"/>
                        <a:cs typeface="Times New Roman"/>
                      </a:endParaRPr>
                    </a:p>
                  </a:txBody>
                  <a:tcPr marL="62861" marR="62861" marT="0" marB="0"/>
                </a:tc>
                <a:tc>
                  <a:txBody>
                    <a:bodyPr/>
                    <a:lstStyle/>
                    <a:p>
                      <a:pPr>
                        <a:spcAft>
                          <a:spcPts val="0"/>
                        </a:spcAft>
                      </a:pPr>
                      <a:r>
                        <a:rPr lang="ru-RU" sz="1400" b="1" dirty="0">
                          <a:effectLst/>
                        </a:rPr>
                        <a:t>Серозная киста шеи</a:t>
                      </a:r>
                      <a:endParaRPr lang="ru-RU" sz="1400" b="1" dirty="0">
                        <a:effectLst/>
                        <a:latin typeface="Times New Roman"/>
                        <a:ea typeface="Calibri"/>
                        <a:cs typeface="Times New Roman"/>
                      </a:endParaRPr>
                    </a:p>
                  </a:txBody>
                  <a:tcPr marL="62861" marR="62861" marT="0" marB="0"/>
                </a:tc>
              </a:tr>
            </a:tbl>
          </a:graphicData>
        </a:graphic>
      </p:graphicFrame>
    </p:spTree>
    <p:extLst>
      <p:ext uri="{BB962C8B-B14F-4D97-AF65-F5344CB8AC3E}">
        <p14:creationId xmlns:p14="http://schemas.microsoft.com/office/powerpoint/2010/main" val="132803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2 и 3 триместры: патогенез плацентарной недостаточности.</a:t>
            </a:r>
            <a:endParaRPr lang="ru-RU" dirty="0"/>
          </a:p>
        </p:txBody>
      </p:sp>
      <p:sp>
        <p:nvSpPr>
          <p:cNvPr id="3" name="Объект 2"/>
          <p:cNvSpPr>
            <a:spLocks noGrp="1"/>
          </p:cNvSpPr>
          <p:nvPr>
            <p:ph idx="1"/>
          </p:nvPr>
        </p:nvSpPr>
        <p:spPr/>
        <p:txBody>
          <a:bodyPr>
            <a:normAutofit fontScale="70000" lnSpcReduction="20000"/>
          </a:bodyPr>
          <a:lstStyle/>
          <a:p>
            <a:r>
              <a:rPr lang="ru-RU" dirty="0"/>
              <a:t>Курение сопровождается проникновением в организм матери оксида углерода (СО). При взаимодействии его с гемоглобином образуется карбоксигемоглобин, что приводит к циркуляторной гипоксии. В результате этого развивается повреждение эндотелия сосудов, микроангиопатия, </a:t>
            </a:r>
            <a:r>
              <a:rPr lang="ru-RU" dirty="0" err="1"/>
              <a:t>вазоконстрикция</a:t>
            </a:r>
            <a:r>
              <a:rPr lang="ru-RU" dirty="0"/>
              <a:t>, подавление синтеза простагландинов в сосудах плаценты</a:t>
            </a:r>
            <a:r>
              <a:rPr lang="ru-RU" dirty="0" smtClean="0"/>
              <a:t>.</a:t>
            </a:r>
          </a:p>
          <a:p>
            <a:r>
              <a:rPr lang="ru-RU" dirty="0" smtClean="0"/>
              <a:t> </a:t>
            </a:r>
            <a:r>
              <a:rPr lang="ru-RU" dirty="0"/>
              <a:t>Кроме </a:t>
            </a:r>
            <a:r>
              <a:rPr lang="ru-RU" dirty="0" smtClean="0"/>
              <a:t>этого, </a:t>
            </a:r>
            <a:r>
              <a:rPr lang="ru-RU" dirty="0"/>
              <a:t>никотин и другие продукты табачного дыма – мощные сосудосуживающие агенты</a:t>
            </a:r>
            <a:r>
              <a:rPr lang="ru-RU" dirty="0" smtClean="0"/>
              <a:t>.</a:t>
            </a:r>
          </a:p>
          <a:p>
            <a:r>
              <a:rPr lang="ru-RU" dirty="0" smtClean="0"/>
              <a:t>Нарушается формирование </a:t>
            </a:r>
            <a:r>
              <a:rPr lang="ru-RU" dirty="0"/>
              <a:t>плацентарного ложа с последующим развитием плацентарной недостаточности, задержки развития плода</a:t>
            </a:r>
            <a:r>
              <a:rPr lang="ru-RU" dirty="0" smtClean="0"/>
              <a:t>.</a:t>
            </a:r>
          </a:p>
          <a:p>
            <a:r>
              <a:rPr lang="ru-RU" dirty="0" smtClean="0"/>
              <a:t>Хроническое </a:t>
            </a:r>
            <a:r>
              <a:rPr lang="ru-RU" dirty="0"/>
              <a:t>нарушение его питания, газообмена, кровотока кроме нарушения роста приводит снижению адаптационных способностей перенести родовой </a:t>
            </a:r>
            <a:r>
              <a:rPr lang="ru-RU" dirty="0" smtClean="0"/>
              <a:t>стресс, повышает вероятность перинатальной смерти.</a:t>
            </a:r>
            <a:endParaRPr lang="ru-RU" dirty="0"/>
          </a:p>
        </p:txBody>
      </p:sp>
    </p:spTree>
    <p:extLst>
      <p:ext uri="{BB962C8B-B14F-4D97-AF65-F5344CB8AC3E}">
        <p14:creationId xmlns:p14="http://schemas.microsoft.com/office/powerpoint/2010/main" val="175931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Во время курения концентрация </a:t>
            </a:r>
            <a:r>
              <a:rPr lang="ru-RU" sz="2400" dirty="0" smtClean="0"/>
              <a:t>карбоксигемоглобина </a:t>
            </a:r>
            <a:r>
              <a:rPr lang="ru-RU" sz="2400" dirty="0"/>
              <a:t>в крови плода превышает таковую в крови матери в 2-3 раза, что приводит к его тяжелой </a:t>
            </a:r>
            <a:r>
              <a:rPr lang="ru-RU" sz="2400" dirty="0" smtClean="0"/>
              <a:t>гипоксии.</a:t>
            </a:r>
            <a:endParaRPr lang="ru-RU" sz="24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533" y="2348880"/>
            <a:ext cx="468794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916832"/>
            <a:ext cx="5475157"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ая выноска 3"/>
          <p:cNvSpPr/>
          <p:nvPr/>
        </p:nvSpPr>
        <p:spPr>
          <a:xfrm>
            <a:off x="5940152" y="3933056"/>
            <a:ext cx="2880320" cy="2736304"/>
          </a:xfrm>
          <a:prstGeom prst="wedgeRectCallout">
            <a:avLst>
              <a:gd name="adj1" fmla="val -184335"/>
              <a:gd name="adj2" fmla="val -385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157" y="4787423"/>
            <a:ext cx="1910333" cy="142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8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Доказательная база</a:t>
            </a:r>
            <a:endParaRPr lang="ru-RU" dirty="0"/>
          </a:p>
        </p:txBody>
      </p:sp>
      <p:sp>
        <p:nvSpPr>
          <p:cNvPr id="3" name="Объект 2"/>
          <p:cNvSpPr>
            <a:spLocks noGrp="1"/>
          </p:cNvSpPr>
          <p:nvPr>
            <p:ph idx="1"/>
          </p:nvPr>
        </p:nvSpPr>
        <p:spPr/>
        <p:txBody>
          <a:bodyPr>
            <a:normAutofit fontScale="55000" lnSpcReduction="20000"/>
          </a:bodyPr>
          <a:lstStyle/>
          <a:p>
            <a:r>
              <a:rPr lang="en-US" dirty="0" smtClean="0"/>
              <a:t>Frazier et al</a:t>
            </a:r>
            <a:r>
              <a:rPr lang="ru-RU" dirty="0" smtClean="0"/>
              <a:t>., 1966. Увеличение частоты (на 64%) рождения детей с массой менее 2500 у курящих по сравнению с некурящими. Отмечена прямая зависимость между количеством выкуриваемых в день сигарет и степенью </a:t>
            </a:r>
            <a:r>
              <a:rPr lang="ru-RU" dirty="0" err="1" smtClean="0"/>
              <a:t>недонашивания</a:t>
            </a:r>
            <a:r>
              <a:rPr lang="ru-RU" dirty="0" smtClean="0"/>
              <a:t>.</a:t>
            </a:r>
          </a:p>
          <a:p>
            <a:r>
              <a:rPr lang="en-US" dirty="0" err="1" smtClean="0"/>
              <a:t>Kullander</a:t>
            </a:r>
            <a:r>
              <a:rPr lang="en-US" dirty="0" smtClean="0"/>
              <a:t> et </a:t>
            </a:r>
            <a:r>
              <a:rPr lang="en-US" dirty="0" err="1" smtClean="0"/>
              <a:t>Kallen</a:t>
            </a:r>
            <a:r>
              <a:rPr lang="ru-RU" dirty="0" smtClean="0"/>
              <a:t>, 1971. Обследовано 6000 женщин. Сокращение массы новорожденных на 100-200г у курящих по сравнению с некурящими.</a:t>
            </a:r>
          </a:p>
          <a:p>
            <a:r>
              <a:rPr lang="en-US" dirty="0" err="1" smtClean="0"/>
              <a:t>Gennser</a:t>
            </a:r>
            <a:r>
              <a:rPr lang="en-US" dirty="0" smtClean="0"/>
              <a:t> et al</a:t>
            </a:r>
            <a:r>
              <a:rPr lang="ru-RU" dirty="0" smtClean="0"/>
              <a:t>., 1974. Изменение функционального состояния плода зафиксировано у плода на УЗИ при выкуривании матерью сигареты. Интенсивность реакции соответствовала содержанию никотина и карбоксигемоглобина в крови матери.</a:t>
            </a:r>
          </a:p>
          <a:p>
            <a:r>
              <a:rPr lang="en-US" dirty="0" smtClean="0"/>
              <a:t>Suzuki et al</a:t>
            </a:r>
            <a:r>
              <a:rPr lang="ru-RU" dirty="0" smtClean="0"/>
              <a:t>., 1970. В исследования проведенных на обезьянах показано, что меченый по тритию никотин введенный матери сразу же переходит к плоду и аккумулируется в его сердце, желудке и печени, причем у плода возникает ацидоз.</a:t>
            </a:r>
          </a:p>
          <a:p>
            <a:r>
              <a:rPr lang="ru-RU" dirty="0" smtClean="0"/>
              <a:t>Н.Л. </a:t>
            </a:r>
            <a:r>
              <a:rPr lang="ru-RU" dirty="0" err="1" smtClean="0"/>
              <a:t>Гармашева</a:t>
            </a:r>
            <a:r>
              <a:rPr lang="ru-RU" dirty="0" smtClean="0"/>
              <a:t>, Н.Н. Константинова, 1978. «У женщин, переставших курить перед беременностью, течение ее и состояние новорожденных были такими же, как и у некурящих женщин. Курение отца приводит к увеличению перинатальной смертности, в том числе и за счет пассивного курения матери.</a:t>
            </a:r>
          </a:p>
          <a:p>
            <a:endParaRPr lang="ru-RU" dirty="0"/>
          </a:p>
        </p:txBody>
      </p:sp>
    </p:spTree>
    <p:extLst>
      <p:ext uri="{BB962C8B-B14F-4D97-AF65-F5344CB8AC3E}">
        <p14:creationId xmlns:p14="http://schemas.microsoft.com/office/powerpoint/2010/main" val="60689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t>Lumley J, Oliver SS, Chamberlain C, Oakley L, CD001055</a:t>
            </a:r>
            <a:br>
              <a:rPr lang="en-US" sz="2800" dirty="0"/>
            </a:br>
            <a:endParaRPr lang="ru-RU" sz="2800" dirty="0"/>
          </a:p>
        </p:txBody>
      </p:sp>
      <p:sp>
        <p:nvSpPr>
          <p:cNvPr id="3" name="Объект 2"/>
          <p:cNvSpPr>
            <a:spLocks noGrp="1"/>
          </p:cNvSpPr>
          <p:nvPr>
            <p:ph sz="half" idx="1"/>
          </p:nvPr>
        </p:nvSpPr>
        <p:spPr>
          <a:xfrm>
            <a:off x="457200" y="1052736"/>
            <a:ext cx="5050904" cy="5073427"/>
          </a:xfrm>
        </p:spPr>
        <p:txBody>
          <a:bodyPr>
            <a:normAutofit fontScale="70000" lnSpcReduction="20000"/>
          </a:bodyPr>
          <a:lstStyle/>
          <a:p>
            <a:r>
              <a:rPr lang="ru-RU" dirty="0" smtClean="0"/>
              <a:t>51 </a:t>
            </a:r>
            <a:r>
              <a:rPr lang="ru-RU" dirty="0" err="1"/>
              <a:t>рандомизированное</a:t>
            </a:r>
            <a:r>
              <a:rPr lang="ru-RU" dirty="0"/>
              <a:t> контролируемое исследование (20931 женщина), 6 кластерных </a:t>
            </a:r>
            <a:r>
              <a:rPr lang="ru-RU" dirty="0" err="1"/>
              <a:t>рандомизированных</a:t>
            </a:r>
            <a:r>
              <a:rPr lang="ru-RU" dirty="0"/>
              <a:t> исследований (7500 женщин).</a:t>
            </a:r>
          </a:p>
          <a:p>
            <a:pPr marL="0" indent="0">
              <a:buNone/>
            </a:pPr>
            <a:r>
              <a:rPr lang="ru-RU" dirty="0"/>
              <a:t>Выводы</a:t>
            </a:r>
            <a:r>
              <a:rPr lang="ru-RU" dirty="0" smtClean="0"/>
              <a:t>:</a:t>
            </a:r>
          </a:p>
          <a:p>
            <a:pPr>
              <a:buFont typeface="Wingdings" pitchFamily="2" charset="2"/>
              <a:buChar char="Ø"/>
            </a:pPr>
            <a:r>
              <a:rPr lang="ru-RU" dirty="0"/>
              <a:t>Курение – один из немногих предотвратимых факторов, обуславливающих рождение детей с низкой массой тела, преждевременные роды и перинатальную смертность.</a:t>
            </a:r>
          </a:p>
          <a:p>
            <a:pPr>
              <a:buFont typeface="Wingdings" pitchFamily="2" charset="2"/>
              <a:buChar char="Ø"/>
            </a:pPr>
            <a:endParaRPr lang="ru-RU" dirty="0"/>
          </a:p>
          <a:p>
            <a:pPr>
              <a:buFont typeface="Wingdings" pitchFamily="2" charset="2"/>
              <a:buChar char="Ø"/>
            </a:pPr>
            <a:r>
              <a:rPr lang="ru-RU" dirty="0" smtClean="0"/>
              <a:t>Программы </a:t>
            </a:r>
            <a:r>
              <a:rPr lang="ru-RU" dirty="0"/>
              <a:t>поощрения отказа от курения во время </a:t>
            </a:r>
            <a:r>
              <a:rPr lang="ru-RU" dirty="0" smtClean="0"/>
              <a:t>беременности </a:t>
            </a:r>
            <a:r>
              <a:rPr lang="ru-RU" dirty="0"/>
              <a:t>уменьшают частоту рождения детей с низкой массой тела и преждевременных родов.</a:t>
            </a:r>
          </a:p>
          <a:p>
            <a:endParaRPr lang="ru-RU" dirty="0"/>
          </a:p>
        </p:txBody>
      </p:sp>
      <p:sp>
        <p:nvSpPr>
          <p:cNvPr id="4" name="Объект 3"/>
          <p:cNvSpPr>
            <a:spLocks noGrp="1"/>
          </p:cNvSpPr>
          <p:nvPr>
            <p:ph sz="half" idx="2"/>
          </p:nvPr>
        </p:nvSpPr>
        <p:spPr>
          <a:xfrm>
            <a:off x="5724128" y="1600201"/>
            <a:ext cx="2962672" cy="3484984"/>
          </a:xfrm>
        </p:spPr>
        <p:txBody>
          <a:bodyPr>
            <a:normAutofit fontScale="70000" lnSpcReduction="20000"/>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988840"/>
            <a:ext cx="280831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2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2800" dirty="0"/>
              <a:t>Задачи медработников, согласно рекомендациям ВОЗ:</a:t>
            </a:r>
            <a:br>
              <a:rPr lang="ru-RU" sz="2800" dirty="0"/>
            </a:br>
            <a:endParaRPr lang="ru-RU" sz="2800" dirty="0"/>
          </a:p>
        </p:txBody>
      </p:sp>
      <p:sp>
        <p:nvSpPr>
          <p:cNvPr id="6" name="Объект 5"/>
          <p:cNvSpPr>
            <a:spLocks noGrp="1"/>
          </p:cNvSpPr>
          <p:nvPr>
            <p:ph sz="half" idx="1"/>
          </p:nvPr>
        </p:nvSpPr>
        <p:spPr/>
        <p:txBody>
          <a:bodyPr>
            <a:normAutofit fontScale="85000" lnSpcReduction="10000"/>
          </a:bodyPr>
          <a:lstStyle/>
          <a:p>
            <a:r>
              <a:rPr lang="ru-RU" dirty="0" smtClean="0"/>
              <a:t>1</a:t>
            </a:r>
            <a:r>
              <a:rPr lang="ru-RU" dirty="0"/>
              <a:t>.	Способствовать тому, чтобы меньше стало вновь закуривающих, особенно среди женщин и подростков;</a:t>
            </a:r>
          </a:p>
          <a:p>
            <a:r>
              <a:rPr lang="ru-RU" dirty="0"/>
              <a:t>2.	Оказывать консультативную помощь всем курящим, стремиться к отказу от курения  среди них;</a:t>
            </a:r>
          </a:p>
          <a:p>
            <a:r>
              <a:rPr lang="ru-RU" dirty="0"/>
              <a:t>3.	Стремиться к предотвращению возврата к курению.</a:t>
            </a:r>
          </a:p>
          <a:p>
            <a:endParaRPr lang="ru-RU" dirty="0"/>
          </a:p>
        </p:txBody>
      </p:sp>
      <p:sp>
        <p:nvSpPr>
          <p:cNvPr id="7" name="Объект 6"/>
          <p:cNvSpPr>
            <a:spLocks noGrp="1"/>
          </p:cNvSpPr>
          <p:nvPr>
            <p:ph sz="half" idx="2"/>
          </p:nvPr>
        </p:nvSpPr>
        <p:spPr>
          <a:xfrm>
            <a:off x="5652120" y="1600201"/>
            <a:ext cx="3034680" cy="3845024"/>
          </a:xfrm>
        </p:spPr>
        <p:txBody>
          <a:bodyPr>
            <a:normAutofit fontScale="85000" lnSpcReduction="10000"/>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132856"/>
            <a:ext cx="302433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17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t>Клинические рекомендации и национальные руководства:</a:t>
            </a:r>
            <a:endParaRPr lang="ru-RU" dirty="0"/>
          </a:p>
        </p:txBody>
      </p:sp>
      <p:sp>
        <p:nvSpPr>
          <p:cNvPr id="6" name="Объект 5"/>
          <p:cNvSpPr>
            <a:spLocks noGrp="1"/>
          </p:cNvSpPr>
          <p:nvPr>
            <p:ph sz="half" idx="1"/>
          </p:nvPr>
        </p:nvSpPr>
        <p:spPr>
          <a:xfrm>
            <a:off x="457200" y="1600200"/>
            <a:ext cx="5122912" cy="4525963"/>
          </a:xfrm>
        </p:spPr>
        <p:txBody>
          <a:bodyPr>
            <a:normAutofit fontScale="77500" lnSpcReduction="20000"/>
          </a:bodyPr>
          <a:lstStyle/>
          <a:p>
            <a:r>
              <a:rPr lang="ru-RU" dirty="0" smtClean="0"/>
              <a:t>Курение табака относится к поведенческим характеристикам человека, имеет тесную связь с психосоматическими особенностями.</a:t>
            </a:r>
          </a:p>
          <a:p>
            <a:r>
              <a:rPr lang="ru-RU" dirty="0" smtClean="0"/>
              <a:t>Врачу следует терпеливо и настойчиво вовлекать курильщика в сотрудничество, создавая мотивацию на том выигрыше, который получится в результате отказа от этой привычки.</a:t>
            </a:r>
          </a:p>
          <a:p>
            <a:r>
              <a:rPr lang="ru-RU" b="1" u="sng" dirty="0" smtClean="0"/>
              <a:t>Врачам следует выяснять, курят ли их беременные пациентки и проводить с курящими беременными расширенную разъяснительную работу.</a:t>
            </a:r>
            <a:endParaRPr lang="ru-RU" b="1" u="sng" dirty="0"/>
          </a:p>
        </p:txBody>
      </p:sp>
      <p:pic>
        <p:nvPicPr>
          <p:cNvPr id="11266" name="Picture 2" descr="D:\Documents\Справки по беременным\Беременность и курение\картинки\руководство профилактики 00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484784"/>
            <a:ext cx="313472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58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Autofit/>
          </a:bodyPr>
          <a:lstStyle/>
          <a:p>
            <a:r>
              <a:rPr lang="ru-RU" sz="3200" dirty="0"/>
              <a:t>Глава 12</a:t>
            </a:r>
            <a:br>
              <a:rPr lang="ru-RU" sz="3200" dirty="0"/>
            </a:br>
            <a:r>
              <a:rPr lang="ru-RU" sz="3200" dirty="0" smtClean="0"/>
              <a:t>Основы рационального поведения и питания во время беременности</a:t>
            </a:r>
            <a:endParaRPr lang="ru-RU" sz="3200" dirty="0"/>
          </a:p>
        </p:txBody>
      </p:sp>
      <p:sp>
        <p:nvSpPr>
          <p:cNvPr id="3" name="Объект 2"/>
          <p:cNvSpPr>
            <a:spLocks noGrp="1"/>
          </p:cNvSpPr>
          <p:nvPr>
            <p:ph sz="half" idx="1"/>
          </p:nvPr>
        </p:nvSpPr>
        <p:spPr>
          <a:xfrm>
            <a:off x="457200" y="1772816"/>
            <a:ext cx="4038600" cy="4353347"/>
          </a:xfrm>
        </p:spPr>
        <p:txBody>
          <a:bodyPr/>
          <a:lstStyle/>
          <a:p>
            <a:r>
              <a:rPr lang="ru-RU" dirty="0" smtClean="0"/>
              <a:t>Необходимо максимально исключить воздействие вредных факторов на женщину и особенно на плод.</a:t>
            </a:r>
            <a:endParaRPr lang="ru-RU" dirty="0"/>
          </a:p>
        </p:txBody>
      </p:sp>
      <p:pic>
        <p:nvPicPr>
          <p:cNvPr id="12290" name="Picture 2" descr="D:\Documents\Справки по беременным\Беременность и курение\картинки\амбул руководство 00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187834" y="1687325"/>
            <a:ext cx="2959331" cy="435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633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sz="2800" dirty="0" smtClean="0"/>
              <a:t>Клинический протокол. «Ведение нормальной беременности (беременности низкого риска, неосложненной беременности)</a:t>
            </a:r>
            <a:endParaRPr lang="ru-RU" sz="2800" dirty="0"/>
          </a:p>
        </p:txBody>
      </p:sp>
      <p:sp>
        <p:nvSpPr>
          <p:cNvPr id="6" name="Объект 5"/>
          <p:cNvSpPr>
            <a:spLocks noGrp="1"/>
          </p:cNvSpPr>
          <p:nvPr>
            <p:ph idx="1"/>
          </p:nvPr>
        </p:nvSpPr>
        <p:spPr/>
        <p:txBody>
          <a:bodyPr/>
          <a:lstStyle/>
          <a:p>
            <a:pPr marL="0" indent="0" algn="ctr">
              <a:buNone/>
            </a:pPr>
            <a:r>
              <a:rPr lang="ru-RU" dirty="0" smtClean="0"/>
              <a:t>Курение:</a:t>
            </a:r>
          </a:p>
          <a:p>
            <a:pPr marL="0" indent="0">
              <a:buNone/>
            </a:pPr>
            <a:r>
              <a:rPr lang="ru-RU" dirty="0" smtClean="0"/>
              <a:t>Уровень доказательности 1а:</a:t>
            </a:r>
          </a:p>
          <a:p>
            <a:r>
              <a:rPr lang="ru-RU" dirty="0" smtClean="0"/>
              <a:t>Нужно предоставить информацию о связи между курением и риском рождения маловесного плода и преждевременными родами.</a:t>
            </a:r>
          </a:p>
          <a:p>
            <a:r>
              <a:rPr lang="ru-RU" dirty="0" smtClean="0"/>
              <a:t>Организовать работу по прекращению курения.</a:t>
            </a:r>
            <a:endParaRPr lang="ru-RU" dirty="0"/>
          </a:p>
        </p:txBody>
      </p:sp>
    </p:spTree>
    <p:extLst>
      <p:ext uri="{BB962C8B-B14F-4D97-AF65-F5344CB8AC3E}">
        <p14:creationId xmlns:p14="http://schemas.microsoft.com/office/powerpoint/2010/main" val="1119371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1800" dirty="0"/>
              <a:t>Приложение N 4</a:t>
            </a:r>
            <a:br>
              <a:rPr lang="ru-RU" sz="1800" dirty="0"/>
            </a:br>
            <a:r>
              <a:rPr lang="ru-RU" sz="1800" dirty="0"/>
              <a:t>к Порядку </a:t>
            </a:r>
            <a:r>
              <a:rPr lang="ru-RU" sz="1800" dirty="0" smtClean="0"/>
              <a:t>оказания медицинской </a:t>
            </a:r>
            <a:r>
              <a:rPr lang="ru-RU" sz="1800" dirty="0"/>
              <a:t>помощи по </a:t>
            </a:r>
            <a:r>
              <a:rPr lang="ru-RU" sz="1800" dirty="0" smtClean="0"/>
              <a:t>профилю "</a:t>
            </a:r>
            <a:r>
              <a:rPr lang="ru-RU" sz="1800" dirty="0"/>
              <a:t>акушерство </a:t>
            </a:r>
            <a:r>
              <a:rPr lang="ru-RU" sz="1800" dirty="0" smtClean="0"/>
              <a:t>и  гинекология (</a:t>
            </a:r>
            <a:r>
              <a:rPr lang="ru-RU" sz="1800" dirty="0"/>
              <a:t>за исключением </a:t>
            </a:r>
            <a:r>
              <a:rPr lang="ru-RU" sz="1800" dirty="0" smtClean="0"/>
              <a:t>использования вспомогательных </a:t>
            </a:r>
            <a:r>
              <a:rPr lang="ru-RU" sz="1800" dirty="0"/>
              <a:t>репродуктивных</a:t>
            </a:r>
            <a:br>
              <a:rPr lang="ru-RU" sz="1800" dirty="0"/>
            </a:br>
            <a:r>
              <a:rPr lang="ru-RU" sz="1800" dirty="0"/>
              <a:t>технологий)", утв. </a:t>
            </a:r>
            <a:r>
              <a:rPr lang="ru-RU" sz="1800" dirty="0" smtClean="0"/>
              <a:t>Приказом Министерства </a:t>
            </a:r>
            <a:r>
              <a:rPr lang="ru-RU" sz="1800" dirty="0"/>
              <a:t>здравоохранения </a:t>
            </a:r>
            <a:r>
              <a:rPr lang="ru-RU" sz="1800" dirty="0" smtClean="0"/>
              <a:t>РФ от </a:t>
            </a:r>
            <a:r>
              <a:rPr lang="ru-RU" sz="1800" dirty="0"/>
              <a:t>1 ноября 2012 г. N 572н</a:t>
            </a:r>
            <a:br>
              <a:rPr lang="ru-RU" sz="1800" dirty="0"/>
            </a:br>
            <a:endParaRPr lang="ru-RU" sz="1800" dirty="0"/>
          </a:p>
        </p:txBody>
      </p:sp>
      <p:sp>
        <p:nvSpPr>
          <p:cNvPr id="3" name="Объект 2"/>
          <p:cNvSpPr>
            <a:spLocks noGrp="1"/>
          </p:cNvSpPr>
          <p:nvPr>
            <p:ph sz="half" idx="1"/>
          </p:nvPr>
        </p:nvSpPr>
        <p:spPr/>
        <p:txBody>
          <a:bodyPr>
            <a:normAutofit fontScale="62500" lnSpcReduction="20000"/>
          </a:bodyPr>
          <a:lstStyle/>
          <a:p>
            <a:endParaRPr lang="ru-RU" dirty="0"/>
          </a:p>
          <a:p>
            <a:pPr marL="0" indent="0">
              <a:buNone/>
            </a:pPr>
            <a:r>
              <a:rPr lang="ru-RU" dirty="0" smtClean="0"/>
              <a:t>Правила  </a:t>
            </a:r>
            <a:r>
              <a:rPr lang="ru-RU" dirty="0"/>
              <a:t>организации деятельности врача-акушера-гинеколога женской консультации</a:t>
            </a:r>
          </a:p>
          <a:p>
            <a:endParaRPr lang="ru-RU" dirty="0"/>
          </a:p>
          <a:p>
            <a:r>
              <a:rPr lang="ru-RU" dirty="0"/>
              <a:t>…осуществление санитарно-гигиенического образования среди прикрепленного женского населения по вопросам охраны и укрепления репродуктивного здоровья, профилактики абортов;</a:t>
            </a:r>
          </a:p>
          <a:p>
            <a:r>
              <a:rPr lang="ru-RU" dirty="0"/>
              <a:t>способствование формированию у женщин установки на материнство, сознанию необходимости вынашивания беременности и рождения ребенка;</a:t>
            </a:r>
          </a:p>
          <a:p>
            <a:endParaRPr lang="ru-RU" dirty="0"/>
          </a:p>
        </p:txBody>
      </p:sp>
      <p:pic>
        <p:nvPicPr>
          <p:cNvPr id="1843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78136" y="1600200"/>
            <a:ext cx="297872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51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Autofit/>
          </a:bodyPr>
          <a:lstStyle/>
          <a:p>
            <a:r>
              <a:rPr lang="ru-RU" sz="3200" dirty="0" smtClean="0"/>
              <a:t>Пред-история: </a:t>
            </a:r>
            <a:r>
              <a:rPr lang="ru-RU" sz="3200" dirty="0" smtClean="0">
                <a:solidFill>
                  <a:schemeClr val="tx2">
                    <a:lumMod val="75000"/>
                  </a:schemeClr>
                </a:solidFill>
              </a:rPr>
              <a:t>вопрос, заданный акушер-гинекологу на приеме беременной женщиной – можно ли продолжить курить?</a:t>
            </a:r>
            <a:endParaRPr lang="ru-RU" sz="3200" dirty="0">
              <a:solidFill>
                <a:schemeClr val="tx2">
                  <a:lumMod val="75000"/>
                </a:schemeClr>
              </a:solidFill>
            </a:endParaRPr>
          </a:p>
        </p:txBody>
      </p:sp>
      <p:sp>
        <p:nvSpPr>
          <p:cNvPr id="3" name="Объект 2"/>
          <p:cNvSpPr>
            <a:spLocks noGrp="1"/>
          </p:cNvSpPr>
          <p:nvPr>
            <p:ph sz="half" idx="1"/>
          </p:nvPr>
        </p:nvSpPr>
        <p:spPr>
          <a:xfrm>
            <a:off x="457200" y="1844824"/>
            <a:ext cx="4038600" cy="4281339"/>
          </a:xfrm>
        </p:spPr>
        <p:txBody>
          <a:bodyPr/>
          <a:lstStyle/>
          <a:p>
            <a:endParaRPr lang="ru-RU" dirty="0" smtClean="0"/>
          </a:p>
          <a:p>
            <a:r>
              <a:rPr lang="ru-RU" dirty="0" smtClean="0">
                <a:solidFill>
                  <a:schemeClr val="tx2">
                    <a:lumMod val="75000"/>
                  </a:schemeClr>
                </a:solidFill>
              </a:rPr>
              <a:t>Врач: если привыкли - курить можно, постарайтесь уменьшить количество сигарет или перейти на более легкие. Бросать курить сразу опасно!</a:t>
            </a:r>
            <a:endParaRPr lang="ru-RU" dirty="0">
              <a:solidFill>
                <a:schemeClr val="tx2">
                  <a:lumMod val="75000"/>
                </a:schemeClr>
              </a:solidFill>
            </a:endParaRPr>
          </a:p>
        </p:txBody>
      </p:sp>
      <p:pic>
        <p:nvPicPr>
          <p:cNvPr id="3074" name="Picture 2" descr="D:\Documents\Справки по беременным\Беременность и курение\картинки\беременная и сигарета.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1916832"/>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334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16688" y="1609725"/>
            <a:ext cx="2170112"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ru-RU" sz="2800" dirty="0"/>
              <a:t>Рамочная конвенция Всемирной организации здравоохранения по борьбе против табака (РКБТ) </a:t>
            </a:r>
          </a:p>
        </p:txBody>
      </p:sp>
      <p:sp>
        <p:nvSpPr>
          <p:cNvPr id="3" name="Объект 2"/>
          <p:cNvSpPr>
            <a:spLocks noGrp="1"/>
          </p:cNvSpPr>
          <p:nvPr>
            <p:ph sz="half" idx="1"/>
          </p:nvPr>
        </p:nvSpPr>
        <p:spPr>
          <a:xfrm>
            <a:off x="457200" y="1600200"/>
            <a:ext cx="6491064" cy="4853136"/>
          </a:xfrm>
        </p:spPr>
        <p:txBody>
          <a:bodyPr>
            <a:normAutofit fontScale="70000" lnSpcReduction="20000"/>
          </a:bodyPr>
          <a:lstStyle/>
          <a:p>
            <a:r>
              <a:rPr lang="ru-RU" dirty="0" smtClean="0"/>
              <a:t>Это </a:t>
            </a:r>
            <a:r>
              <a:rPr lang="ru-RU" dirty="0"/>
              <a:t>договор, принятый под эгидой Всемирной организации здравоохранения </a:t>
            </a:r>
            <a:r>
              <a:rPr lang="ru-RU" dirty="0" smtClean="0"/>
              <a:t>в </a:t>
            </a:r>
            <a:r>
              <a:rPr lang="ru-RU" dirty="0"/>
              <a:t>качестве ответной меры на глобализацию </a:t>
            </a:r>
            <a:r>
              <a:rPr lang="ru-RU" sz="3400" b="1" dirty="0">
                <a:solidFill>
                  <a:srgbClr val="FF0000"/>
                </a:solidFill>
              </a:rPr>
              <a:t>табачной эпидемии</a:t>
            </a:r>
            <a:r>
              <a:rPr lang="ru-RU" dirty="0"/>
              <a:t>. </a:t>
            </a:r>
            <a:endParaRPr lang="ru-RU" dirty="0" smtClean="0"/>
          </a:p>
          <a:p>
            <a:r>
              <a:rPr lang="ru-RU" dirty="0" smtClean="0"/>
              <a:t>РКБТ </a:t>
            </a:r>
            <a:r>
              <a:rPr lang="ru-RU" dirty="0"/>
              <a:t>является международным соглашением, принятым в мае 2003 г. на 56-ой сессии Всемирной ассамблеи здравоохранения</a:t>
            </a:r>
            <a:r>
              <a:rPr lang="ru-RU" dirty="0" smtClean="0"/>
              <a:t>.</a:t>
            </a:r>
          </a:p>
          <a:p>
            <a:r>
              <a:rPr lang="ru-RU" dirty="0" smtClean="0"/>
              <a:t> </a:t>
            </a:r>
            <a:r>
              <a:rPr lang="ru-RU" dirty="0"/>
              <a:t>Это первый юридический документ, целью которого является снижение смертности из-за употребления табака и сокращение использования табака во всём мире (Борьба с курением). </a:t>
            </a:r>
            <a:endParaRPr lang="ru-RU" dirty="0" smtClean="0"/>
          </a:p>
          <a:p>
            <a:r>
              <a:rPr lang="ru-RU" dirty="0" smtClean="0"/>
              <a:t>Положения </a:t>
            </a:r>
            <a:r>
              <a:rPr lang="ru-RU" dirty="0"/>
              <a:t>Конвенции устанавливают международные стандарты и руководящие принципы борьбы с табаком в следующих областях: повышение цен и налогов на табак, продажа табака несовершеннолетним и несовершеннолетними, реклама и спонсорство, маркировка, незаконная торговля и пассивное курение.</a:t>
            </a:r>
          </a:p>
        </p:txBody>
      </p:sp>
    </p:spTree>
    <p:extLst>
      <p:ext uri="{BB962C8B-B14F-4D97-AF65-F5344CB8AC3E}">
        <p14:creationId xmlns:p14="http://schemas.microsoft.com/office/powerpoint/2010/main" val="290759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sz="2200" dirty="0"/>
              <a:t>29 ноября 2004 года Сторонами Конвенции стали 40 стран. 27 февраля 2005 года Конвенция вступила в силу. С этой даты она стала обязательной для её Сторон. Россия присоединилась к Конвенции 11 мая 2008 года.</a:t>
            </a:r>
            <a:br>
              <a:rPr lang="ru-RU" sz="2200" dirty="0"/>
            </a:br>
            <a:endParaRPr lang="ru-RU" sz="2200" dirty="0"/>
          </a:p>
        </p:txBody>
      </p:sp>
      <p:sp>
        <p:nvSpPr>
          <p:cNvPr id="6" name="Объект 5"/>
          <p:cNvSpPr>
            <a:spLocks noGrp="1"/>
          </p:cNvSpPr>
          <p:nvPr>
            <p:ph idx="1"/>
          </p:nvPr>
        </p:nvSpPr>
        <p:spPr/>
        <p:txBody>
          <a:bodyPr>
            <a:normAutofit fontScale="70000" lnSpcReduction="20000"/>
          </a:bodyPr>
          <a:lstStyle/>
          <a:p>
            <a:r>
              <a:rPr lang="ru-RU" dirty="0" smtClean="0"/>
              <a:t>В </a:t>
            </a:r>
            <a:r>
              <a:rPr lang="ru-RU" dirty="0"/>
              <a:t>составе официальной российской делегации, участвовавшей в работе пятой сессии (14-25 октября 2002 года) и шестой сессии (17-28 февраля 2003 г.) находился Л. Ю. Синельников, представленный как эксперт Министерства сельского хозяйства, также являвшийся председателем совета директоров табачной компании «БАТ-Ява». </a:t>
            </a:r>
            <a:endParaRPr lang="ru-RU" dirty="0" smtClean="0"/>
          </a:p>
          <a:p>
            <a:r>
              <a:rPr lang="ru-RU" dirty="0" smtClean="0"/>
              <a:t>По </a:t>
            </a:r>
            <a:r>
              <a:rPr lang="ru-RU" dirty="0"/>
              <a:t>утверждению главного санитарного врача России Геннадия Онищенко, Л. Ю. Синельников был включён в комиссию под давлением некоторых членов </a:t>
            </a:r>
            <a:r>
              <a:rPr lang="ru-RU" dirty="0" smtClean="0"/>
              <a:t>Правительства. </a:t>
            </a:r>
          </a:p>
          <a:p>
            <a:r>
              <a:rPr lang="ru-RU" dirty="0" smtClean="0"/>
              <a:t>Л</a:t>
            </a:r>
            <a:r>
              <a:rPr lang="ru-RU" dirty="0"/>
              <a:t>. Ю. Синельников выступал против подписания Россией Рамочной Конвенции из-за того, что тогда России пришлось бы в течение короткого времени сильно ужесточить антитабачное законодательство, полностью запретить рекламу табака, резко повысить налоги на табачную </a:t>
            </a:r>
            <a:r>
              <a:rPr lang="ru-RU" dirty="0" smtClean="0"/>
              <a:t>продукцию.</a:t>
            </a:r>
            <a:endParaRPr lang="ru-RU" dirty="0"/>
          </a:p>
        </p:txBody>
      </p:sp>
    </p:spTree>
    <p:extLst>
      <p:ext uri="{BB962C8B-B14F-4D97-AF65-F5344CB8AC3E}">
        <p14:creationId xmlns:p14="http://schemas.microsoft.com/office/powerpoint/2010/main" val="162451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endParaRPr lang="ru-RU" dirty="0"/>
          </a:p>
        </p:txBody>
      </p:sp>
      <p:sp>
        <p:nvSpPr>
          <p:cNvPr id="3" name="Объект 2"/>
          <p:cNvSpPr>
            <a:spLocks noGrp="1"/>
          </p:cNvSpPr>
          <p:nvPr>
            <p:ph idx="1"/>
          </p:nvPr>
        </p:nvSpPr>
        <p:spPr>
          <a:xfrm>
            <a:off x="457200" y="764704"/>
            <a:ext cx="8229600" cy="5688632"/>
          </a:xfrm>
        </p:spPr>
        <p:txBody>
          <a:bodyPr>
            <a:normAutofit fontScale="70000" lnSpcReduction="20000"/>
          </a:bodyPr>
          <a:lstStyle/>
          <a:p>
            <a:r>
              <a:rPr lang="ru-RU" dirty="0"/>
              <a:t>31 августа 2006 года в России была создана Национальная антитабачная коалиция «За присоединение России к Рамочной конвенции ВОЗ по борьбе против табака», </a:t>
            </a:r>
            <a:endParaRPr lang="ru-RU" dirty="0" smtClean="0"/>
          </a:p>
          <a:p>
            <a:r>
              <a:rPr lang="ru-RU" dirty="0"/>
              <a:t>30 октября 2012 года Правительство Российской Федерации внесло в Государственную Думу Законопроект № 163560-6 «Об охране здоровья населения от воздействия окружающего табачного дыма и последствий потребления табака», направленный на реализацию мер, предусмотренных </a:t>
            </a:r>
            <a:r>
              <a:rPr lang="ru-RU" dirty="0" smtClean="0"/>
              <a:t>Конвенцией.</a:t>
            </a:r>
            <a:endParaRPr lang="ru-RU" dirty="0"/>
          </a:p>
          <a:p>
            <a:endParaRPr lang="ru-RU" dirty="0"/>
          </a:p>
          <a:p>
            <a:r>
              <a:rPr lang="ru-RU" dirty="0"/>
              <a:t>12 февраля 2013 года Госдума приняла антитабачный закон в третьем окончательном чтении (441 депутат за, один против, восемь депутатов не голосовало</a:t>
            </a:r>
            <a:r>
              <a:rPr lang="ru-RU" dirty="0" smtClean="0"/>
              <a:t>).</a:t>
            </a:r>
            <a:endParaRPr lang="ru-RU" dirty="0"/>
          </a:p>
          <a:p>
            <a:endParaRPr lang="ru-RU" dirty="0"/>
          </a:p>
          <a:p>
            <a:r>
              <a:rPr lang="ru-RU" dirty="0"/>
              <a:t>20 февраля того же года Совет Федерации одобрил </a:t>
            </a:r>
            <a:r>
              <a:rPr lang="ru-RU" dirty="0" smtClean="0"/>
              <a:t>закон.</a:t>
            </a:r>
            <a:endParaRPr lang="ru-RU" dirty="0"/>
          </a:p>
          <a:p>
            <a:endParaRPr lang="ru-RU" dirty="0"/>
          </a:p>
          <a:p>
            <a:r>
              <a:rPr lang="ru-RU" dirty="0"/>
              <a:t>23 февраля </a:t>
            </a:r>
            <a:r>
              <a:rPr lang="ru-RU" dirty="0" smtClean="0"/>
              <a:t>Владимир </a:t>
            </a:r>
            <a:r>
              <a:rPr lang="ru-RU" dirty="0"/>
              <a:t>Путин подписал </a:t>
            </a:r>
            <a:r>
              <a:rPr lang="ru-RU" dirty="0" smtClean="0"/>
              <a:t>закон. </a:t>
            </a:r>
            <a:r>
              <a:rPr lang="ru-RU" dirty="0"/>
              <a:t>Он вступил в силу 1 июня 2013 </a:t>
            </a:r>
            <a:r>
              <a:rPr lang="ru-RU" dirty="0" smtClean="0"/>
              <a:t>года.</a:t>
            </a:r>
            <a:endParaRPr lang="ru-RU" dirty="0"/>
          </a:p>
          <a:p>
            <a:endParaRPr lang="ru-RU" dirty="0"/>
          </a:p>
        </p:txBody>
      </p:sp>
    </p:spTree>
    <p:extLst>
      <p:ext uri="{BB962C8B-B14F-4D97-AF65-F5344CB8AC3E}">
        <p14:creationId xmlns:p14="http://schemas.microsoft.com/office/powerpoint/2010/main" val="3746329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b="1" dirty="0" smtClean="0"/>
              <a:t>Dura </a:t>
            </a:r>
            <a:r>
              <a:rPr lang="en-US" sz="3200" b="1" dirty="0" err="1" smtClean="0"/>
              <a:t>lex</a:t>
            </a:r>
            <a:r>
              <a:rPr lang="ru-RU" sz="3200" b="1" dirty="0" smtClean="0"/>
              <a:t>, </a:t>
            </a:r>
            <a:r>
              <a:rPr lang="en-US" sz="3200" b="1" dirty="0" smtClean="0"/>
              <a:t> </a:t>
            </a:r>
            <a:r>
              <a:rPr lang="en-US" sz="3200" b="1" dirty="0" err="1" smtClean="0"/>
              <a:t>sed</a:t>
            </a:r>
            <a:r>
              <a:rPr lang="en-US" sz="3200" b="1" dirty="0" smtClean="0"/>
              <a:t> </a:t>
            </a:r>
            <a:r>
              <a:rPr lang="en-US" sz="3200" b="1" dirty="0" err="1" smtClean="0"/>
              <a:t>lex</a:t>
            </a:r>
            <a:r>
              <a:rPr lang="ru-RU" sz="3200" b="1" dirty="0"/>
              <a:t>! </a:t>
            </a:r>
            <a:r>
              <a:rPr lang="ru-RU" sz="3200" b="1" dirty="0" smtClean="0"/>
              <a:t/>
            </a:r>
            <a:br>
              <a:rPr lang="ru-RU" sz="3200" b="1" dirty="0" smtClean="0"/>
            </a:br>
            <a:endParaRPr lang="ru-RU" sz="3200" dirty="0"/>
          </a:p>
        </p:txBody>
      </p:sp>
      <p:sp>
        <p:nvSpPr>
          <p:cNvPr id="4" name="Объект 3"/>
          <p:cNvSpPr>
            <a:spLocks noGrp="1"/>
          </p:cNvSpPr>
          <p:nvPr>
            <p:ph sz="half" idx="1"/>
          </p:nvPr>
        </p:nvSpPr>
        <p:spPr/>
        <p:txBody>
          <a:bodyPr>
            <a:normAutofit fontScale="92500" lnSpcReduction="10000"/>
          </a:bodyPr>
          <a:lstStyle/>
          <a:p>
            <a:r>
              <a:rPr lang="ru-RU" dirty="0"/>
              <a:t>Федеральный закон от 23 февраля 2013 г. N 15-ФЗ «Об охране здоровья граждан от воздействия окружающего табачного дыма и последствий потребления табака». </a:t>
            </a:r>
            <a:br>
              <a:rPr lang="ru-RU" dirty="0"/>
            </a:br>
            <a:r>
              <a:rPr lang="ru-RU" dirty="0"/>
              <a:t>Принят Государственной Думой 12 февраля 2013 года. Одобрен Советом Федерации 20 февраля 2013 года</a:t>
            </a:r>
          </a:p>
        </p:txBody>
      </p:sp>
      <p:sp>
        <p:nvSpPr>
          <p:cNvPr id="5" name="Объект 4"/>
          <p:cNvSpPr>
            <a:spLocks noGrp="1"/>
          </p:cNvSpPr>
          <p:nvPr>
            <p:ph sz="half" idx="2"/>
          </p:nvPr>
        </p:nvSpPr>
        <p:spPr/>
        <p:txBody>
          <a:bodyPr>
            <a:normAutofit fontScale="92500" lnSpcReduction="10000"/>
          </a:bodyPr>
          <a:lstStyle/>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32856"/>
            <a:ext cx="3758855" cy="2856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996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sz="2700" dirty="0" smtClean="0"/>
              <a:t/>
            </a:r>
            <a:br>
              <a:rPr lang="ru-RU" sz="2700" dirty="0" smtClean="0"/>
            </a:br>
            <a:r>
              <a:rPr lang="ru-RU" sz="2700" dirty="0"/>
              <a:t/>
            </a:r>
            <a:br>
              <a:rPr lang="ru-RU" sz="2700" dirty="0"/>
            </a:br>
            <a:r>
              <a:rPr lang="ru-RU" sz="2700" dirty="0" smtClean="0"/>
              <a:t>Статья </a:t>
            </a:r>
            <a:r>
              <a:rPr lang="ru-RU" sz="2700" dirty="0"/>
              <a:t>4. Основные принципы охраны здоровья граждан от воздействия окружающего табачного дыма и последствий потребления табака</a:t>
            </a:r>
            <a:br>
              <a:rPr lang="ru-RU" sz="2700" dirty="0"/>
            </a:br>
            <a:endParaRPr lang="ru-RU" dirty="0"/>
          </a:p>
        </p:txBody>
      </p:sp>
      <p:sp>
        <p:nvSpPr>
          <p:cNvPr id="6" name="Объект 5"/>
          <p:cNvSpPr>
            <a:spLocks noGrp="1"/>
          </p:cNvSpPr>
          <p:nvPr>
            <p:ph idx="1"/>
          </p:nvPr>
        </p:nvSpPr>
        <p:spPr/>
        <p:txBody>
          <a:bodyPr>
            <a:normAutofit fontScale="32500" lnSpcReduction="20000"/>
          </a:bodyPr>
          <a:lstStyle/>
          <a:p>
            <a:r>
              <a:rPr lang="ru-RU" dirty="0"/>
              <a:t>1) </a:t>
            </a:r>
            <a:r>
              <a:rPr lang="ru-RU" sz="4500" b="1" u="sng" dirty="0"/>
              <a:t>соблюдение прав граждан </a:t>
            </a:r>
            <a:r>
              <a:rPr lang="ru-RU" dirty="0"/>
              <a:t>в сфере охраны здоровья граждан </a:t>
            </a:r>
            <a:r>
              <a:rPr lang="ru-RU" sz="4500" b="1" u="sng" dirty="0"/>
              <a:t>от воздействия окружающего табачного дыма и последствий потребления табака;</a:t>
            </a:r>
          </a:p>
          <a:p>
            <a:r>
              <a:rPr lang="ru-RU" dirty="0"/>
              <a:t>2) </a:t>
            </a:r>
            <a:r>
              <a:rPr lang="ru-RU" sz="4500" b="1" u="sng" dirty="0"/>
              <a:t>предупреждение заболеваемости, инвалидности, преждевременной смертности населения, связанных с воздействием окружающего табачного дыма и потреблением табака</a:t>
            </a:r>
            <a:r>
              <a:rPr lang="ru-RU" dirty="0"/>
              <a:t>;</a:t>
            </a:r>
          </a:p>
          <a:p>
            <a:r>
              <a:rPr lang="ru-RU" dirty="0"/>
              <a:t>3) ответственность органов государственной власти и органов местного самоуправления, индивидуальных предпринимателей и юридических лиц за обеспечение прав граждан в сфере охраны здоровья граждан от воздействия окружающего табачного дыма и последствий потребления табака;</a:t>
            </a:r>
          </a:p>
          <a:p>
            <a:r>
              <a:rPr lang="ru-RU" dirty="0"/>
              <a:t>4) системный подход при реализации мероприятий, направленных на предотвращение воздействия окружающего табачного дыма и сокращение потребления табака, непрерывность и последовательность их реализации;</a:t>
            </a:r>
          </a:p>
          <a:p>
            <a:r>
              <a:rPr lang="ru-RU" dirty="0"/>
              <a:t>5) приоритет охраны здоровья граждан перед интересами табачных организаций;</a:t>
            </a:r>
          </a:p>
          <a:p>
            <a:r>
              <a:rPr lang="ru-RU" dirty="0"/>
              <a:t>6) обеспечение международного сотрудничества Российской Федерации в сфере охраны здоровья граждан от воздействия окружающего табачного дыма и последствий потребления табака;</a:t>
            </a:r>
          </a:p>
          <a:p>
            <a:r>
              <a:rPr lang="ru-RU" dirty="0"/>
              <a:t>7) взаимодействие органов государственной власти, органов местного самоуправления, граждан, в том числе индивидуальных предпринимателей, и юридических лиц, не связанных с табачными организациями;</a:t>
            </a:r>
          </a:p>
          <a:p>
            <a:r>
              <a:rPr lang="ru-RU" dirty="0"/>
              <a:t>8) открытость и независимость оценки эффективности реализации мероприятий, направленных на предотвращение воздействия окружающего табачного дыма и сокращение потребления табака;</a:t>
            </a:r>
          </a:p>
          <a:p>
            <a:r>
              <a:rPr lang="ru-RU" dirty="0"/>
              <a:t>9</a:t>
            </a:r>
            <a:r>
              <a:rPr lang="ru-RU" sz="5500" b="1" u="sng" dirty="0"/>
              <a:t>) информирование населения о вреде потребления табака и вредном воздействии окружающего табачного дыма</a:t>
            </a:r>
            <a:r>
              <a:rPr lang="ru-RU" dirty="0"/>
              <a:t>;</a:t>
            </a:r>
          </a:p>
          <a:p>
            <a:r>
              <a:rPr lang="ru-RU" dirty="0"/>
              <a:t>10) возмещение вреда, причиненного жизни или здоровью, имуществу гражданина, в том числе имуществу индивидуального предпринимателя, или юридического лица вследствие нарушения законодательства в сфере охраны здоровья граждан от воздействия окружающего табачного дыма и последствий потребления табака.</a:t>
            </a:r>
          </a:p>
          <a:p>
            <a:endParaRPr lang="ru-RU" dirty="0"/>
          </a:p>
        </p:txBody>
      </p:sp>
    </p:spTree>
    <p:extLst>
      <p:ext uri="{BB962C8B-B14F-4D97-AF65-F5344CB8AC3E}">
        <p14:creationId xmlns:p14="http://schemas.microsoft.com/office/powerpoint/2010/main" val="1089826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7192" y="3933057"/>
            <a:ext cx="2958665" cy="265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1282154"/>
          </a:xfrm>
        </p:spPr>
        <p:txBody>
          <a:bodyPr>
            <a:normAutofit fontScale="90000"/>
          </a:bodyPr>
          <a:lstStyle/>
          <a:p>
            <a:r>
              <a:rPr lang="ru-RU" sz="2700" dirty="0" smtClean="0"/>
              <a:t/>
            </a:r>
            <a:br>
              <a:rPr lang="ru-RU" sz="2700" dirty="0" smtClean="0"/>
            </a:br>
            <a:r>
              <a:rPr lang="ru-RU" sz="2700" dirty="0"/>
              <a:t/>
            </a:r>
            <a:br>
              <a:rPr lang="ru-RU" sz="2700" dirty="0"/>
            </a:br>
            <a:r>
              <a:rPr lang="ru-RU" sz="2700" dirty="0" smtClean="0"/>
              <a:t>Статья </a:t>
            </a:r>
            <a:r>
              <a:rPr lang="ru-RU" sz="2700" dirty="0"/>
              <a:t>9. Права и обязанности граждан в сфере охраны здоровья граждан от воздействия окружающего табачного дыма и последствий потребления табака</a:t>
            </a:r>
            <a:r>
              <a:rPr lang="ru-RU" dirty="0"/>
              <a:t/>
            </a:r>
            <a:br>
              <a:rPr lang="ru-RU" dirty="0"/>
            </a:br>
            <a:endParaRPr lang="ru-RU" dirty="0"/>
          </a:p>
        </p:txBody>
      </p:sp>
      <p:sp>
        <p:nvSpPr>
          <p:cNvPr id="3" name="Объект 2"/>
          <p:cNvSpPr>
            <a:spLocks noGrp="1"/>
          </p:cNvSpPr>
          <p:nvPr>
            <p:ph idx="1"/>
          </p:nvPr>
        </p:nvSpPr>
        <p:spPr/>
        <p:txBody>
          <a:bodyPr>
            <a:normAutofit fontScale="25000" lnSpcReduction="20000"/>
          </a:bodyPr>
          <a:lstStyle/>
          <a:p>
            <a:r>
              <a:rPr lang="ru-RU" dirty="0" smtClean="0"/>
              <a:t>1</a:t>
            </a:r>
            <a:r>
              <a:rPr lang="ru-RU" dirty="0"/>
              <a:t>. В сфере охраны здоровья граждан от воздействия окружающего табачного дыма и последствий потребления табака граждане имеют право на:</a:t>
            </a:r>
          </a:p>
          <a:p>
            <a:r>
              <a:rPr lang="ru-RU" dirty="0"/>
              <a:t>1) благоприятную среду жизнедеятельности без окружающего табачного дыма и охрану здоровья от воздействия окружающего табачного дыма и последствий потребления табака;</a:t>
            </a:r>
          </a:p>
          <a:p>
            <a:r>
              <a:rPr lang="ru-RU" dirty="0"/>
              <a:t>2) медицинскую помощь, направленную на прекращение потребления табака и лечение табачной зависимости;</a:t>
            </a:r>
          </a:p>
          <a:p>
            <a:r>
              <a:rPr lang="ru-RU" dirty="0"/>
              <a:t>3) получение в соответствии с законодательством Российской Федерации в органах государственной власти, органах местного самоуправления, у индивидуальных предпринимателей, юридических лиц информации о мероприятиях, направленных на предотвращение воздействия окружающего табачного дыма и сокращение потребления табака;</a:t>
            </a:r>
          </a:p>
          <a:p>
            <a:r>
              <a:rPr lang="ru-RU" dirty="0"/>
              <a:t>4) осуществление общественного контроля за реализацией мероприятий, направленных на предотвращение воздействия окружающего табачного дыма и сокращение потребления табака;</a:t>
            </a:r>
          </a:p>
          <a:p>
            <a:r>
              <a:rPr lang="ru-RU" dirty="0"/>
              <a:t>5) внесение в органы государственной власти, органы местного самоуправления предложений об обеспечении охраны здоровья граждан от воздействия окружающего табачного дыма и последствий потребления табака;</a:t>
            </a:r>
          </a:p>
          <a:p>
            <a:r>
              <a:rPr lang="ru-RU" dirty="0"/>
              <a:t>6) возмещение вреда, причиненного их жизни или здоровью, имуществу вследствие нарушения другими гражданами, в том числе индивидуальными предпринимателями, и (или) юридическими лицами законодательства в сфере охраны здоровья граждан от воздействия окружающего табачного дыма и последствий потребления табака.</a:t>
            </a:r>
          </a:p>
          <a:p>
            <a:r>
              <a:rPr lang="ru-RU" dirty="0"/>
              <a:t>2. В сфере охраны здоровья граждан от воздействия окружающего табачного дыма и последствий потребления табака </a:t>
            </a:r>
            <a:r>
              <a:rPr lang="ru-RU" sz="5500" b="1" u="sng" dirty="0"/>
              <a:t>граждане обязаны</a:t>
            </a:r>
            <a:r>
              <a:rPr lang="ru-RU" dirty="0"/>
              <a:t>:</a:t>
            </a:r>
          </a:p>
          <a:p>
            <a:r>
              <a:rPr lang="ru-RU" dirty="0"/>
              <a:t>1</a:t>
            </a:r>
            <a:r>
              <a:rPr lang="ru-RU" sz="5500" b="1" u="sng" dirty="0"/>
              <a:t>) соблюдать нормы законодательства </a:t>
            </a:r>
            <a:r>
              <a:rPr lang="ru-RU" dirty="0"/>
              <a:t>в сфере охраны здоровья граждан от воздействия окружающего табачного дыма и последствий потребления табака;</a:t>
            </a:r>
          </a:p>
          <a:p>
            <a:r>
              <a:rPr lang="ru-RU" dirty="0"/>
              <a:t>2</a:t>
            </a:r>
            <a:r>
              <a:rPr lang="ru-RU" sz="5500" b="1" u="sng" dirty="0"/>
              <a:t>) заботиться о формировании у детей отрицательного отношения к потреблению табака, а также о недопустимости их вовлечения в процесс потребления табака;</a:t>
            </a:r>
          </a:p>
          <a:p>
            <a:r>
              <a:rPr lang="ru-RU" dirty="0"/>
              <a:t>3</a:t>
            </a:r>
            <a:r>
              <a:rPr lang="ru-RU" sz="5500" b="1" u="sng" dirty="0"/>
              <a:t>) не осуществлять действия, влекущие за собой нарушение прав других граждан на благоприятную среду жизнедеятельности без окружающего табачного дыма и охрану их здоровья от воздействия окружающего табачного дыма и последствий потребления табака.</a:t>
            </a:r>
          </a:p>
          <a:p>
            <a:endParaRPr lang="ru-RU" sz="5500" b="1" u="sng"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636349"/>
            <a:ext cx="3697429" cy="188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460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Статья 15. Просвещение населения и информирование его о вреде потребления табака и вредном воздействии окружающего табачного дыма</a:t>
            </a:r>
          </a:p>
        </p:txBody>
      </p:sp>
      <p:sp>
        <p:nvSpPr>
          <p:cNvPr id="3" name="Объект 2"/>
          <p:cNvSpPr>
            <a:spLocks noGrp="1"/>
          </p:cNvSpPr>
          <p:nvPr>
            <p:ph idx="1"/>
          </p:nvPr>
        </p:nvSpPr>
        <p:spPr>
          <a:xfrm>
            <a:off x="457200" y="1340768"/>
            <a:ext cx="8229600" cy="5112568"/>
          </a:xfrm>
        </p:spPr>
        <p:txBody>
          <a:bodyPr>
            <a:normAutofit fontScale="25000" lnSpcReduction="20000"/>
          </a:bodyPr>
          <a:lstStyle/>
          <a:p>
            <a:r>
              <a:rPr lang="ru-RU" sz="4400" dirty="0"/>
              <a:t>1. В целях сокращения спроса на табак и табачные изделия, профилактики заболеваний, связанных с потреблением табака, формирования ответственного отношения к здоровью и отрицательного отношения к потреблению табака осуществляются просвещение населения и информирование его о вреде потребления табака и вредном воздействии окружающего табачного дыма, которые включают в себя предоставление информации:</a:t>
            </a:r>
          </a:p>
          <a:p>
            <a:r>
              <a:rPr lang="ru-RU" dirty="0"/>
              <a:t>1</a:t>
            </a:r>
            <a:r>
              <a:rPr lang="ru-RU" sz="5500" b="1" u="sng" dirty="0"/>
              <a:t>) о преимуществах прекращения потребления табака</a:t>
            </a:r>
            <a:r>
              <a:rPr lang="ru-RU" dirty="0"/>
              <a:t>;</a:t>
            </a:r>
          </a:p>
          <a:p>
            <a:r>
              <a:rPr lang="ru-RU" dirty="0"/>
              <a:t>2</a:t>
            </a:r>
            <a:r>
              <a:rPr lang="ru-RU" sz="5500" b="1" u="sng" dirty="0"/>
              <a:t>) об отрицательных медицинских, демографических и социально-экономических последствиях потребления табака</a:t>
            </a:r>
            <a:r>
              <a:rPr lang="ru-RU" dirty="0"/>
              <a:t>;</a:t>
            </a:r>
          </a:p>
          <a:p>
            <a:r>
              <a:rPr lang="ru-RU" dirty="0"/>
              <a:t>3) о табачной промышленности.</a:t>
            </a:r>
          </a:p>
          <a:p>
            <a:r>
              <a:rPr lang="ru-RU" dirty="0"/>
              <a:t>2. </a:t>
            </a:r>
            <a:r>
              <a:rPr lang="ru-RU" sz="5500" b="1" u="sng" dirty="0"/>
              <a:t>Просвещение населения о вреде потребления табака и вредном воздействии окружающего табачного дыма осуществляется в семье, в процессе воспитания и обучения в образовательных организациях, в медицинских организациях, а также работодателями на рабочих местах</a:t>
            </a:r>
            <a:r>
              <a:rPr lang="ru-RU" dirty="0"/>
              <a:t>.</a:t>
            </a:r>
          </a:p>
          <a:p>
            <a:r>
              <a:rPr lang="ru-RU" sz="4400" dirty="0"/>
              <a:t>3. Основные направления и цели просвещения населения определяются в рамках информационно-коммуникационной стратегии по борьбе с потреблением табака, утвержденной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здравоохранения.</a:t>
            </a:r>
          </a:p>
          <a:p>
            <a:r>
              <a:rPr lang="ru-RU" sz="4400" dirty="0"/>
              <a:t>4. Просвещение населения и информирование его о вреде потребления табака и вредном воздействии окружающего табачного дыма осуществляются, в частности, посредством использования информационно-телекоммуникационной сети "Интернет", а также "горячих линий", способствующих прекращению потребления табака и лечению табачной зависимости, созданных и функционирующих в порядке, установленном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здравоохранения.</a:t>
            </a:r>
          </a:p>
          <a:p>
            <a:r>
              <a:rPr lang="ru-RU" sz="4400" dirty="0"/>
              <a:t>5. Органами государственной власти субъектов Российской Федерации может предусматриваться создание "горячих линий" или использование информационно-телекоммуникационной сети "Интернет" для обращений граждан, в том числе индивидуальных предпринимателей, и юридических лиц по вопросам нарушения законодательства в сфере охраны здоровья граждан от воздействия окружающего табачного дыма и последствий потребления табака.</a:t>
            </a:r>
          </a:p>
          <a:p>
            <a:r>
              <a:rPr lang="ru-RU" sz="4400" dirty="0"/>
              <a:t>6. Информирование населения о вреде потребления табака и вредном воздействии окружающего табачного дыма осуществляется органами государственной власти и органами местного самоуправления, в том числе посредством проведения информационных кампаний в средствах массовой информации.</a:t>
            </a:r>
          </a:p>
          <a:p>
            <a:r>
              <a:rPr lang="ru-RU" sz="4400" dirty="0"/>
              <a:t>7. Материалы, подготовленные органами государственной власти субъектов Российской Федерации для информирования населения о вреде потребления табака и вредном воздействии окружающего табачного дыма на территории соответствующего субъекта Российской Федерации, подлежат согласованию с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здравоохранения, в установленном им порядке.</a:t>
            </a:r>
          </a:p>
          <a:p>
            <a:endParaRPr lang="ru-RU" dirty="0"/>
          </a:p>
        </p:txBody>
      </p:sp>
    </p:spTree>
    <p:extLst>
      <p:ext uri="{BB962C8B-B14F-4D97-AF65-F5344CB8AC3E}">
        <p14:creationId xmlns:p14="http://schemas.microsoft.com/office/powerpoint/2010/main" val="1140932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Статья 17. Оказание гражданам медицинской помощи, направленной на прекращение потребления табака, лечение табачной зависимости и последствий потребления табака</a:t>
            </a:r>
          </a:p>
        </p:txBody>
      </p:sp>
      <p:sp>
        <p:nvSpPr>
          <p:cNvPr id="4" name="Объект 3"/>
          <p:cNvSpPr>
            <a:spLocks noGrp="1"/>
          </p:cNvSpPr>
          <p:nvPr>
            <p:ph sz="half" idx="1"/>
          </p:nvPr>
        </p:nvSpPr>
        <p:spPr/>
        <p:txBody>
          <a:bodyPr>
            <a:normAutofit fontScale="77500" lnSpcReduction="20000"/>
          </a:bodyPr>
          <a:lstStyle/>
          <a:p>
            <a:r>
              <a:rPr lang="ru-RU" dirty="0"/>
              <a:t>4. </a:t>
            </a:r>
            <a:r>
              <a:rPr lang="ru-RU" b="1" dirty="0"/>
              <a:t>Лечащий врач </a:t>
            </a:r>
            <a:r>
              <a:rPr lang="ru-RU" dirty="0"/>
              <a:t>обязан дать пациенту, обратившемуся за оказанием медицинской помощи в медицинскую организацию независимо от причины обращения, </a:t>
            </a:r>
            <a:r>
              <a:rPr lang="ru-RU" b="1" u="sng" dirty="0"/>
              <a:t>рекомендации о прекращении потребления табака и предоставить необходимую информацию о медицинской помощи, которая может быть оказана</a:t>
            </a:r>
            <a:r>
              <a:rPr lang="ru-RU" dirty="0"/>
              <a:t>.</a:t>
            </a:r>
          </a:p>
        </p:txBody>
      </p:sp>
      <p:sp>
        <p:nvSpPr>
          <p:cNvPr id="5" name="Объект 4"/>
          <p:cNvSpPr>
            <a:spLocks noGrp="1"/>
          </p:cNvSpPr>
          <p:nvPr>
            <p:ph sz="half" idx="2"/>
          </p:nvPr>
        </p:nvSpPr>
        <p:spPr/>
        <p:txBody>
          <a:bodyPr>
            <a:normAutofit fontScale="77500" lnSpcReduction="20000"/>
          </a:bodyPr>
          <a:lstStyle/>
          <a:p>
            <a:endParaRPr lang="ru-R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28800"/>
            <a:ext cx="3953991" cy="447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320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КоАП</a:t>
            </a:r>
            <a:endParaRPr lang="ru-RU" dirty="0"/>
          </a:p>
        </p:txBody>
      </p:sp>
      <p:sp>
        <p:nvSpPr>
          <p:cNvPr id="3" name="Объект 2"/>
          <p:cNvSpPr>
            <a:spLocks noGrp="1"/>
          </p:cNvSpPr>
          <p:nvPr>
            <p:ph idx="1"/>
          </p:nvPr>
        </p:nvSpPr>
        <p:spPr/>
        <p:txBody>
          <a:bodyPr>
            <a:normAutofit fontScale="77500" lnSpcReduction="20000"/>
          </a:bodyPr>
          <a:lstStyle/>
          <a:p>
            <a:r>
              <a:rPr lang="ru-RU" dirty="0" smtClean="0"/>
              <a:t>Статья </a:t>
            </a:r>
            <a:r>
              <a:rPr lang="ru-RU" dirty="0"/>
              <a:t>6.24. Нарушение установленного федеральным законом запрета курения табака на отдельных территориях, в помещениях и на объектах</a:t>
            </a:r>
          </a:p>
          <a:p>
            <a:pPr marL="0" indent="0">
              <a:buNone/>
            </a:pPr>
            <a:r>
              <a:rPr lang="ru-RU" dirty="0" smtClean="0"/>
              <a:t>1</a:t>
            </a:r>
            <a:r>
              <a:rPr lang="ru-RU" sz="2000" dirty="0"/>
              <a:t>. Нарушение установленного федеральным законом запрета курения табака на отдельных территориях, в помещениях и на объектах, за исключением случаев, предусмотренных частью 2 настоящей статьи, </a:t>
            </a:r>
            <a:r>
              <a:rPr lang="ru-RU" sz="2000" dirty="0" smtClean="0"/>
              <a:t>-</a:t>
            </a:r>
          </a:p>
          <a:p>
            <a:r>
              <a:rPr lang="ru-RU" dirty="0"/>
              <a:t>влечет наложение </a:t>
            </a:r>
            <a:r>
              <a:rPr lang="ru-RU" b="1" dirty="0"/>
              <a:t>административного штрафа </a:t>
            </a:r>
            <a:r>
              <a:rPr lang="ru-RU" dirty="0"/>
              <a:t>на граждан в </a:t>
            </a:r>
            <a:r>
              <a:rPr lang="ru-RU" b="1" dirty="0"/>
              <a:t>размере от пятисот до одной тысячи пятисот рублей.</a:t>
            </a:r>
          </a:p>
          <a:p>
            <a:pPr marL="0" indent="0">
              <a:buNone/>
            </a:pPr>
            <a:r>
              <a:rPr lang="ru-RU" sz="2100" dirty="0" smtClean="0"/>
              <a:t>2</a:t>
            </a:r>
            <a:r>
              <a:rPr lang="ru-RU" sz="2100" dirty="0"/>
              <a:t>. Нарушение установленного федеральным законом запрета курения табака на детских площадках -</a:t>
            </a:r>
          </a:p>
          <a:p>
            <a:r>
              <a:rPr lang="ru-RU" dirty="0"/>
              <a:t>влечет наложение </a:t>
            </a:r>
            <a:r>
              <a:rPr lang="ru-RU" b="1" dirty="0"/>
              <a:t>административного штрафа </a:t>
            </a:r>
            <a:r>
              <a:rPr lang="ru-RU" dirty="0"/>
              <a:t>на граждан в размере </a:t>
            </a:r>
            <a:r>
              <a:rPr lang="ru-RU" b="1" dirty="0"/>
              <a:t>от двух тысяч до трех тысяч рублей</a:t>
            </a:r>
            <a:r>
              <a:rPr lang="ru-RU" dirty="0"/>
              <a:t>.</a:t>
            </a:r>
          </a:p>
          <a:p>
            <a:endParaRPr lang="ru-RU" dirty="0"/>
          </a:p>
        </p:txBody>
      </p:sp>
    </p:spTree>
    <p:extLst>
      <p:ext uri="{BB962C8B-B14F-4D97-AF65-F5344CB8AC3E}">
        <p14:creationId xmlns:p14="http://schemas.microsoft.com/office/powerpoint/2010/main" val="879692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sp>
        <p:nvSpPr>
          <p:cNvPr id="3" name="Объект 2"/>
          <p:cNvSpPr>
            <a:spLocks noGrp="1"/>
          </p:cNvSpPr>
          <p:nvPr>
            <p:ph idx="1"/>
          </p:nvPr>
        </p:nvSpPr>
        <p:spPr>
          <a:xfrm>
            <a:off x="457200" y="692696"/>
            <a:ext cx="8229600" cy="5433467"/>
          </a:xfrm>
        </p:spPr>
        <p:txBody>
          <a:bodyPr>
            <a:normAutofit fontScale="47500" lnSpcReduction="20000"/>
          </a:bodyPr>
          <a:lstStyle/>
          <a:p>
            <a:r>
              <a:rPr lang="ru-RU" dirty="0"/>
              <a:t>Статья 6.25. Несоблюдение требований к знаку о запрете курения, к выделению и оснащению специальных мест для курения табака либо неисполнение обязанностей по контролю за соблюдением норм законодательства в сфере охраны здоровья граждан от воздействия окружающего табачного дыма и последствий потребления </a:t>
            </a:r>
            <a:r>
              <a:rPr lang="ru-RU" dirty="0" smtClean="0"/>
              <a:t>табака</a:t>
            </a:r>
          </a:p>
          <a:p>
            <a:pPr marL="0" indent="0">
              <a:buNone/>
            </a:pPr>
            <a:r>
              <a:rPr lang="ru-RU" dirty="0" smtClean="0"/>
              <a:t> 1. Несоблюдение требований к знаку о запрете курения, обозначающему территории, здания и объекты, где курение запрещено, и к порядку его размещения -</a:t>
            </a:r>
          </a:p>
          <a:p>
            <a:r>
              <a:rPr lang="ru-RU" dirty="0" smtClean="0"/>
              <a:t>влечет </a:t>
            </a:r>
            <a:r>
              <a:rPr lang="ru-RU" dirty="0"/>
              <a:t>наложение </a:t>
            </a:r>
            <a:r>
              <a:rPr lang="ru-RU" b="1" dirty="0"/>
              <a:t>административного штрафа </a:t>
            </a:r>
            <a:r>
              <a:rPr lang="ru-RU" dirty="0"/>
              <a:t>на должностных лиц в размере </a:t>
            </a:r>
            <a:r>
              <a:rPr lang="ru-RU" b="1" dirty="0"/>
              <a:t>от десяти </a:t>
            </a:r>
            <a:r>
              <a:rPr lang="ru-RU" dirty="0"/>
              <a:t>тысяч до двадцати тысяч рублей; на юридических лиц - от тридцати тысяч </a:t>
            </a:r>
            <a:r>
              <a:rPr lang="ru-RU" b="1" dirty="0"/>
              <a:t>до шестидесяти тысяч рублей.</a:t>
            </a:r>
          </a:p>
          <a:p>
            <a:pPr marL="0" indent="0">
              <a:buNone/>
            </a:pPr>
            <a:r>
              <a:rPr lang="ru-RU" dirty="0"/>
              <a:t>2. Несоблюдение требований к выделению и оснащению специальных мест на открытом воздухе для курения табака либо выделению и оборудованию изолированных помещений для курения табака -</a:t>
            </a:r>
          </a:p>
          <a:p>
            <a:r>
              <a:rPr lang="ru-RU" dirty="0"/>
              <a:t>влечет наложение административного штрафа на должностных лиц в размере от двадцати тысяч до тридцати тысяч рублей; на юридических лиц - от пятидесяти тысяч </a:t>
            </a:r>
            <a:r>
              <a:rPr lang="ru-RU" b="1" dirty="0"/>
              <a:t>до восьмидесяти </a:t>
            </a:r>
            <a:r>
              <a:rPr lang="ru-RU" dirty="0"/>
              <a:t>тысяч рублей.</a:t>
            </a:r>
          </a:p>
          <a:p>
            <a:pPr marL="0" indent="0">
              <a:buNone/>
            </a:pPr>
            <a:r>
              <a:rPr lang="ru-RU" dirty="0"/>
              <a:t>3. Неисполнение индивидуальным предпринимателем или юридическим лицом обязанностей по контролю за соблюдением норм законодательства в сфере охраны здоровья граждан от воздействия окружающего табачного дыма и последствий потребления табака на территориях и в помещениях, используемых для осуществления своей деятельности, -</a:t>
            </a:r>
          </a:p>
          <a:p>
            <a:r>
              <a:rPr lang="ru-RU" dirty="0"/>
              <a:t>влечет наложение административного штрафа на индивидуальных предпринимателей в размере от тридцати тысяч до сорока тысяч рублей; на юридических лиц - от шестидесяти тысяч </a:t>
            </a:r>
            <a:r>
              <a:rPr lang="ru-RU" b="1" dirty="0"/>
              <a:t>до девяноста тысяч рублей</a:t>
            </a:r>
            <a:r>
              <a:rPr lang="ru-RU" dirty="0"/>
              <a:t>.</a:t>
            </a:r>
          </a:p>
          <a:p>
            <a:endParaRPr lang="ru-RU" dirty="0"/>
          </a:p>
        </p:txBody>
      </p:sp>
    </p:spTree>
    <p:extLst>
      <p:ext uri="{BB962C8B-B14F-4D97-AF65-F5344CB8AC3E}">
        <p14:creationId xmlns:p14="http://schemas.microsoft.com/office/powerpoint/2010/main" val="5384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Надписи на пачках сигарет, они не для нас?!</a:t>
            </a:r>
            <a:endParaRPr lang="ru-RU" dirty="0"/>
          </a:p>
        </p:txBody>
      </p:sp>
      <p:pic>
        <p:nvPicPr>
          <p:cNvPr id="1026" name="Picture 2" descr="D:\Documents\Справки по беременным\Беременность и курение\картинки\1369441018-e7b992d183216c529e54819273f08f03.jp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25654" y="1600200"/>
            <a:ext cx="3901692"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sz="half" idx="2"/>
          </p:nvPr>
        </p:nvSpPr>
        <p:spPr/>
        <p:txBody>
          <a:bodyPr/>
          <a:lstStyle/>
          <a:p>
            <a:r>
              <a:rPr lang="ru-RU" dirty="0" smtClean="0"/>
              <a:t>Получается, что позиция врача (работника системы государственного здравоохранения) отличается от государственной политики, от политики проводимой законодателем?!</a:t>
            </a:r>
            <a:endParaRPr lang="ru-RU" dirty="0"/>
          </a:p>
        </p:txBody>
      </p:sp>
    </p:spTree>
    <p:extLst>
      <p:ext uri="{BB962C8B-B14F-4D97-AF65-F5344CB8AC3E}">
        <p14:creationId xmlns:p14="http://schemas.microsoft.com/office/powerpoint/2010/main" val="1769772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sz="2800" dirty="0" smtClean="0"/>
              <a:t>Итак: Курить </a:t>
            </a:r>
            <a:r>
              <a:rPr lang="ru-RU" sz="2800" dirty="0"/>
              <a:t>или не курить беременной женщине?</a:t>
            </a:r>
            <a:br>
              <a:rPr lang="ru-RU" sz="2800" dirty="0"/>
            </a:br>
            <a:endParaRPr lang="ru-RU" sz="2800" dirty="0"/>
          </a:p>
        </p:txBody>
      </p:sp>
      <p:sp>
        <p:nvSpPr>
          <p:cNvPr id="3" name="Объект 2"/>
          <p:cNvSpPr>
            <a:spLocks noGrp="1"/>
          </p:cNvSpPr>
          <p:nvPr>
            <p:ph idx="1"/>
          </p:nvPr>
        </p:nvSpPr>
        <p:spPr/>
        <p:txBody>
          <a:bodyPr/>
          <a:lstStyle/>
          <a:p>
            <a:r>
              <a:rPr lang="ru-RU" dirty="0" smtClean="0"/>
              <a:t>Обоим супругам необходимо прекратить курение за 3 месяца до планирования беременности;</a:t>
            </a:r>
          </a:p>
          <a:p>
            <a:r>
              <a:rPr lang="ru-RU" dirty="0" smtClean="0"/>
              <a:t>Если это не было сделано, женщина должна прекратить курение, как только узнала о беременности;</a:t>
            </a:r>
          </a:p>
          <a:p>
            <a:r>
              <a:rPr lang="ru-RU" dirty="0" smtClean="0"/>
              <a:t>Беременная не должна находиться в накуренном помещении;</a:t>
            </a:r>
            <a:endParaRPr lang="ru-RU" dirty="0"/>
          </a:p>
        </p:txBody>
      </p:sp>
    </p:spTree>
    <p:extLst>
      <p:ext uri="{BB962C8B-B14F-4D97-AF65-F5344CB8AC3E}">
        <p14:creationId xmlns:p14="http://schemas.microsoft.com/office/powerpoint/2010/main" val="3293244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3" name="Объект 2"/>
          <p:cNvSpPr>
            <a:spLocks noGrp="1"/>
          </p:cNvSpPr>
          <p:nvPr>
            <p:ph idx="1"/>
          </p:nvPr>
        </p:nvSpPr>
        <p:spPr>
          <a:xfrm>
            <a:off x="457200" y="1124744"/>
            <a:ext cx="8229600" cy="5001419"/>
          </a:xfrm>
        </p:spPr>
        <p:txBody>
          <a:bodyPr>
            <a:normAutofit fontScale="47500" lnSpcReduction="20000"/>
          </a:bodyPr>
          <a:lstStyle/>
          <a:p>
            <a:pPr marL="0" indent="0">
              <a:buNone/>
            </a:pPr>
            <a:r>
              <a:rPr lang="ru-RU" dirty="0" smtClean="0"/>
              <a:t>1. Кодекс </a:t>
            </a:r>
            <a:r>
              <a:rPr lang="ru-RU" dirty="0"/>
              <a:t>Российской Федерации об административных правонарушениях</a:t>
            </a:r>
          </a:p>
          <a:p>
            <a:pPr marL="0" indent="0">
              <a:buNone/>
            </a:pPr>
            <a:r>
              <a:rPr lang="ru-RU" dirty="0"/>
              <a:t>от 30 декабря 2001 г. N 195-ФЗ. Принят Государственной Думой 20 декабря 2001 года. Одобрен Советом Федерации 26 декабря 2001 года.</a:t>
            </a:r>
          </a:p>
          <a:p>
            <a:pPr marL="0" indent="0">
              <a:buNone/>
            </a:pPr>
            <a:r>
              <a:rPr lang="ru-RU" dirty="0" smtClean="0"/>
              <a:t>2. Федеральный </a:t>
            </a:r>
            <a:r>
              <a:rPr lang="ru-RU" dirty="0"/>
              <a:t>закон от 23 февраля 2013 г. N 15-ФЗ "Об охране здоровья граждан от воздействия окружающего табачного дыма и последствий потребления табака" </a:t>
            </a:r>
          </a:p>
          <a:p>
            <a:pPr marL="0" indent="0">
              <a:buNone/>
            </a:pPr>
            <a:r>
              <a:rPr lang="ru-RU" dirty="0"/>
              <a:t>Принят Государственной Думой 12 февраля 2013 года. Одобрен Советом Федерации 20 февраля 2013 года.</a:t>
            </a:r>
          </a:p>
          <a:p>
            <a:pPr marL="0" indent="0">
              <a:buNone/>
            </a:pPr>
            <a:r>
              <a:rPr lang="ru-RU" dirty="0" smtClean="0"/>
              <a:t>3. Приказ </a:t>
            </a:r>
            <a:r>
              <a:rPr lang="ru-RU" dirty="0"/>
              <a:t>Министерства здравоохранения РФ от 1 ноября 2012 г. N 572н.</a:t>
            </a:r>
          </a:p>
          <a:p>
            <a:pPr marL="0" indent="0">
              <a:buNone/>
            </a:pPr>
            <a:r>
              <a:rPr lang="ru-RU" dirty="0" smtClean="0"/>
              <a:t>4. Акушерство </a:t>
            </a:r>
            <a:r>
              <a:rPr lang="ru-RU" dirty="0"/>
              <a:t>и гинекология. Руководство для врачей. Перевод с английского под ред. акад. Г.М. Савельевой, ГЭОТАР МЕДИЦИНА, М., 1997.</a:t>
            </a:r>
          </a:p>
          <a:p>
            <a:pPr marL="0" indent="0">
              <a:buNone/>
            </a:pPr>
            <a:r>
              <a:rPr lang="ru-RU" dirty="0" smtClean="0"/>
              <a:t>5. Н.Л</a:t>
            </a:r>
            <a:r>
              <a:rPr lang="ru-RU" dirty="0"/>
              <a:t>. </a:t>
            </a:r>
            <a:r>
              <a:rPr lang="ru-RU" dirty="0" err="1"/>
              <a:t>Гармашева</a:t>
            </a:r>
            <a:r>
              <a:rPr lang="ru-RU" dirty="0"/>
              <a:t>, Н.Н. Константинова. Введение в перинатальную медицину. М., Медицина, 1978</a:t>
            </a:r>
          </a:p>
          <a:p>
            <a:pPr marL="0" indent="0">
              <a:buNone/>
            </a:pPr>
            <a:r>
              <a:rPr lang="ru-RU" dirty="0" smtClean="0"/>
              <a:t>6. A </a:t>
            </a:r>
            <a:r>
              <a:rPr lang="ru-RU" dirty="0" err="1"/>
              <a:t>Cochrane</a:t>
            </a:r>
            <a:r>
              <a:rPr lang="ru-RU" dirty="0"/>
              <a:t> </a:t>
            </a:r>
            <a:r>
              <a:rPr lang="ru-RU" dirty="0" err="1"/>
              <a:t>Pocketbook</a:t>
            </a:r>
            <a:r>
              <a:rPr lang="ru-RU" dirty="0"/>
              <a:t>: </a:t>
            </a:r>
            <a:r>
              <a:rPr lang="ru-RU" dirty="0" err="1"/>
              <a:t>Pregnancy</a:t>
            </a:r>
            <a:r>
              <a:rPr lang="ru-RU" dirty="0"/>
              <a:t> </a:t>
            </a:r>
            <a:r>
              <a:rPr lang="ru-RU" dirty="0" err="1"/>
              <a:t>and</a:t>
            </a:r>
            <a:r>
              <a:rPr lang="ru-RU" dirty="0"/>
              <a:t> </a:t>
            </a:r>
            <a:r>
              <a:rPr lang="ru-RU" dirty="0" err="1"/>
              <a:t>Childbirth</a:t>
            </a:r>
            <a:r>
              <a:rPr lang="ru-RU" dirty="0"/>
              <a:t>.</a:t>
            </a:r>
          </a:p>
          <a:p>
            <a:pPr marL="0" indent="0">
              <a:buNone/>
            </a:pPr>
            <a:r>
              <a:rPr lang="ru-RU" dirty="0" smtClean="0"/>
              <a:t>7. В.Е</a:t>
            </a:r>
            <a:r>
              <a:rPr lang="ru-RU" dirty="0"/>
              <a:t>. Радзинский. Акушерская агрессия. ООО </a:t>
            </a:r>
            <a:r>
              <a:rPr lang="ru-RU" dirty="0" err="1"/>
              <a:t>Медиабюро</a:t>
            </a:r>
            <a:r>
              <a:rPr lang="ru-RU" dirty="0"/>
              <a:t> Статус презенс, М., 2011</a:t>
            </a:r>
          </a:p>
          <a:p>
            <a:pPr marL="0" indent="0">
              <a:buNone/>
            </a:pPr>
            <a:r>
              <a:rPr lang="ru-RU" dirty="0" smtClean="0"/>
              <a:t>8. Руководство </a:t>
            </a:r>
            <a:r>
              <a:rPr lang="ru-RU" dirty="0"/>
              <a:t>по медицинской профилактике/Под ред. Р.Г. </a:t>
            </a:r>
            <a:r>
              <a:rPr lang="ru-RU" dirty="0" err="1"/>
              <a:t>Оганова</a:t>
            </a:r>
            <a:r>
              <a:rPr lang="ru-RU" dirty="0"/>
              <a:t>, Р.А. </a:t>
            </a:r>
            <a:r>
              <a:rPr lang="ru-RU" dirty="0" err="1"/>
              <a:t>Хальфина</a:t>
            </a:r>
            <a:r>
              <a:rPr lang="ru-RU" dirty="0"/>
              <a:t>.-М., ГЭОТАР-Медиа, 2007.</a:t>
            </a:r>
          </a:p>
          <a:p>
            <a:pPr marL="0" indent="0">
              <a:buNone/>
            </a:pPr>
            <a:r>
              <a:rPr lang="ru-RU" dirty="0" smtClean="0"/>
              <a:t>9. Руководство </a:t>
            </a:r>
            <a:r>
              <a:rPr lang="ru-RU" dirty="0"/>
              <a:t>по амбулаторно-поликлинической помощи в акушерстве и гинекологии. Коллектив авторов - М., ГЭОТАР-Медиа, 2007.</a:t>
            </a:r>
          </a:p>
          <a:p>
            <a:pPr marL="0" indent="0">
              <a:buNone/>
            </a:pPr>
            <a:r>
              <a:rPr lang="ru-RU" dirty="0" smtClean="0"/>
              <a:t>10. Клинические </a:t>
            </a:r>
            <a:r>
              <a:rPr lang="ru-RU" dirty="0"/>
              <a:t>протоколы. Институт здоровья семьи. Проект «Мать и дитя». Коллектив авторов. М., 2007</a:t>
            </a:r>
            <a:r>
              <a:rPr lang="ru-RU" dirty="0" smtClean="0"/>
              <a:t>.</a:t>
            </a:r>
          </a:p>
          <a:p>
            <a:pPr marL="0" indent="0">
              <a:buNone/>
            </a:pPr>
            <a:r>
              <a:rPr lang="ru-RU" dirty="0"/>
              <a:t>11. методические рекомендации "Оказание медицинской помощи взрослому населению по профилактике и отказу от курения", направленные письмом </a:t>
            </a:r>
            <a:r>
              <a:rPr lang="ru-RU" dirty="0" err="1"/>
              <a:t>Минздравсоцразвития</a:t>
            </a:r>
            <a:r>
              <a:rPr lang="ru-RU" dirty="0"/>
              <a:t> РФ от 5 мая 2012 г. N 14-3/10/1-2817</a:t>
            </a:r>
          </a:p>
        </p:txBody>
      </p:sp>
    </p:spTree>
    <p:extLst>
      <p:ext uri="{BB962C8B-B14F-4D97-AF65-F5344CB8AC3E}">
        <p14:creationId xmlns:p14="http://schemas.microsoft.com/office/powerpoint/2010/main" val="1936360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373216"/>
            <a:ext cx="8229600" cy="1143000"/>
          </a:xfrm>
        </p:spPr>
        <p:txBody>
          <a:bodyPr/>
          <a:lstStyle/>
          <a:p>
            <a:r>
              <a:rPr lang="ru-RU" dirty="0" smtClean="0"/>
              <a:t>Спасибо за внимание!</a:t>
            </a:r>
            <a:endParaRPr lang="ru-RU" dirty="0"/>
          </a:p>
        </p:txBody>
      </p:sp>
      <p:sp>
        <p:nvSpPr>
          <p:cNvPr id="4" name="Объект 3"/>
          <p:cNvSpPr>
            <a:spLocks noGrp="1"/>
          </p:cNvSpPr>
          <p:nvPr>
            <p:ph sz="half" idx="1"/>
          </p:nvPr>
        </p:nvSpPr>
        <p:spPr/>
        <p:txBody>
          <a:bodyPr/>
          <a:lstStyle/>
          <a:p>
            <a:r>
              <a:rPr lang="ru-RU" dirty="0"/>
              <a:t>Хороший способ улучшения состояния плода  и воспитания родительских чувств – отказ от курения!</a:t>
            </a:r>
          </a:p>
        </p:txBody>
      </p:sp>
      <p:sp>
        <p:nvSpPr>
          <p:cNvPr id="5" name="Объект 4"/>
          <p:cNvSpPr>
            <a:spLocks noGrp="1"/>
          </p:cNvSpPr>
          <p:nvPr>
            <p:ph sz="half" idx="2"/>
          </p:nvPr>
        </p:nvSpPr>
        <p:spPr>
          <a:xfrm>
            <a:off x="4648200" y="1600201"/>
            <a:ext cx="4038600" cy="2980928"/>
          </a:xfrm>
        </p:spPr>
        <p:txBody>
          <a:bodyPr/>
          <a:lstStyle/>
          <a:p>
            <a:endParaRPr lang="ru-RU"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4664"/>
            <a:ext cx="3689855" cy="3772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0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196401"/>
            <a:ext cx="2138297" cy="1603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r>
              <a:rPr lang="ru-RU" dirty="0" smtClean="0"/>
              <a:t>Актуализация темы</a:t>
            </a:r>
            <a:endParaRPr lang="ru-RU" dirty="0"/>
          </a:p>
        </p:txBody>
      </p:sp>
      <p:pic>
        <p:nvPicPr>
          <p:cNvPr id="4099" name="Picture 3" descr="D:\Documents\Справки по беременным\Беременность и курение\картинки\курящий эмбрион.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276528" y="5187343"/>
            <a:ext cx="2330516" cy="1565815"/>
          </a:xfrm>
          <a:prstGeom prst="rect">
            <a:avLst/>
          </a:prstGeom>
          <a:noFill/>
          <a:extLst>
            <a:ext uri="{909E8E84-426E-40DD-AFC4-6F175D3DCCD1}">
              <a14:hiddenFill xmlns:a14="http://schemas.microsoft.com/office/drawing/2010/main">
                <a:solidFill>
                  <a:srgbClr val="FFFFFF"/>
                </a:solidFill>
              </a14:hiddenFill>
            </a:ext>
          </a:extLst>
        </p:spPr>
      </p:pic>
      <p:sp>
        <p:nvSpPr>
          <p:cNvPr id="4" name="Выноска со стрелкой вправо 3"/>
          <p:cNvSpPr/>
          <p:nvPr/>
        </p:nvSpPr>
        <p:spPr>
          <a:xfrm>
            <a:off x="467544" y="1160411"/>
            <a:ext cx="4824536" cy="9144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Курение убивает!</a:t>
            </a:r>
            <a:endParaRPr lang="ru-RU" b="1" dirty="0">
              <a:solidFill>
                <a:schemeClr val="bg1"/>
              </a:solidFill>
            </a:endParaRPr>
          </a:p>
        </p:txBody>
      </p:sp>
      <p:sp>
        <p:nvSpPr>
          <p:cNvPr id="5" name="Скругленный прямоугольник 4"/>
          <p:cNvSpPr/>
          <p:nvPr/>
        </p:nvSpPr>
        <p:spPr>
          <a:xfrm>
            <a:off x="5289662" y="1148548"/>
            <a:ext cx="345638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00000"/>
                </a:solidFill>
              </a:rPr>
              <a:t>Только взрослых?</a:t>
            </a:r>
          </a:p>
          <a:p>
            <a:pPr algn="ctr"/>
            <a:r>
              <a:rPr lang="ru-RU" b="1" dirty="0" smtClean="0">
                <a:solidFill>
                  <a:srgbClr val="C00000"/>
                </a:solidFill>
              </a:rPr>
              <a:t>Плод защищен?</a:t>
            </a:r>
            <a:endParaRPr lang="ru-RU" b="1" dirty="0">
              <a:solidFill>
                <a:srgbClr val="C00000"/>
              </a:solidFill>
            </a:endParaRPr>
          </a:p>
        </p:txBody>
      </p:sp>
      <p:sp>
        <p:nvSpPr>
          <p:cNvPr id="6" name="Выноска со стрелкой вправо 5"/>
          <p:cNvSpPr/>
          <p:nvPr/>
        </p:nvSpPr>
        <p:spPr>
          <a:xfrm>
            <a:off x="474184" y="2182021"/>
            <a:ext cx="4824536" cy="9144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Не продавать сигареты до 16 лет!</a:t>
            </a:r>
            <a:endParaRPr lang="ru-RU" b="1" dirty="0">
              <a:solidFill>
                <a:schemeClr val="bg1"/>
              </a:solidFill>
            </a:endParaRPr>
          </a:p>
        </p:txBody>
      </p:sp>
      <p:sp>
        <p:nvSpPr>
          <p:cNvPr id="7" name="Скругленный прямоугольник 6"/>
          <p:cNvSpPr/>
          <p:nvPr/>
        </p:nvSpPr>
        <p:spPr>
          <a:xfrm>
            <a:off x="5306251" y="2179712"/>
            <a:ext cx="343468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00000"/>
                </a:solidFill>
              </a:rPr>
              <a:t>А плод старше 16 лет?</a:t>
            </a:r>
            <a:endParaRPr lang="ru-RU" b="1" dirty="0">
              <a:solidFill>
                <a:srgbClr val="C00000"/>
              </a:solidFill>
            </a:endParaRPr>
          </a:p>
        </p:txBody>
      </p:sp>
      <p:sp>
        <p:nvSpPr>
          <p:cNvPr id="8" name="Выноска со стрелкой вправо 7"/>
          <p:cNvSpPr/>
          <p:nvPr/>
        </p:nvSpPr>
        <p:spPr>
          <a:xfrm>
            <a:off x="463397" y="3212976"/>
            <a:ext cx="4824536" cy="9144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Женщина курит во время беременности, не думая, что отвечает за плода!</a:t>
            </a:r>
            <a:endParaRPr lang="ru-RU" b="1" dirty="0">
              <a:solidFill>
                <a:schemeClr val="bg1"/>
              </a:solidFill>
            </a:endParaRPr>
          </a:p>
        </p:txBody>
      </p:sp>
      <p:sp>
        <p:nvSpPr>
          <p:cNvPr id="9" name="Скругленный прямоугольник 8"/>
          <p:cNvSpPr/>
          <p:nvPr/>
        </p:nvSpPr>
        <p:spPr>
          <a:xfrm>
            <a:off x="5306251" y="3205514"/>
            <a:ext cx="344974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00000"/>
                </a:solidFill>
              </a:rPr>
              <a:t>Предложим ей дать покурить ее 3-х летнему ребенку. Как она к этому отнесется?</a:t>
            </a:r>
            <a:endParaRPr lang="ru-RU" b="1" dirty="0">
              <a:solidFill>
                <a:srgbClr val="C00000"/>
              </a:solidFill>
            </a:endParaRPr>
          </a:p>
        </p:txBody>
      </p:sp>
      <p:sp>
        <p:nvSpPr>
          <p:cNvPr id="10" name="Выноска со стрелкой вправо 9"/>
          <p:cNvSpPr/>
          <p:nvPr/>
        </p:nvSpPr>
        <p:spPr>
          <a:xfrm>
            <a:off x="469504" y="4255349"/>
            <a:ext cx="4795580" cy="124928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Даже, если мы курим сами, пребывание в сильно накуренном помещении вызывает у нас протест!</a:t>
            </a:r>
            <a:endParaRPr lang="ru-RU" b="1" dirty="0">
              <a:solidFill>
                <a:schemeClr val="bg1"/>
              </a:solidFill>
            </a:endParaRPr>
          </a:p>
        </p:txBody>
      </p:sp>
      <p:sp>
        <p:nvSpPr>
          <p:cNvPr id="11" name="Скругленный прямоугольник 10"/>
          <p:cNvSpPr/>
          <p:nvPr/>
        </p:nvSpPr>
        <p:spPr>
          <a:xfrm>
            <a:off x="5265084" y="4255113"/>
            <a:ext cx="336562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00000"/>
                </a:solidFill>
              </a:rPr>
              <a:t>А 9 месяцев пребывания в накуренном </a:t>
            </a:r>
            <a:r>
              <a:rPr lang="ru-RU" b="1" dirty="0" err="1" smtClean="0">
                <a:solidFill>
                  <a:srgbClr val="C00000"/>
                </a:solidFill>
              </a:rPr>
              <a:t>плодовместилище</a:t>
            </a:r>
            <a:r>
              <a:rPr lang="ru-RU" b="1" dirty="0" smtClean="0">
                <a:solidFill>
                  <a:srgbClr val="C00000"/>
                </a:solidFill>
              </a:rPr>
              <a:t>?</a:t>
            </a:r>
            <a:endParaRPr lang="ru-RU" b="1" dirty="0">
              <a:solidFill>
                <a:srgbClr val="C00000"/>
              </a:solidFill>
            </a:endParaRPr>
          </a:p>
        </p:txBody>
      </p:sp>
    </p:spTree>
    <p:extLst>
      <p:ext uri="{BB962C8B-B14F-4D97-AF65-F5344CB8AC3E}">
        <p14:creationId xmlns:p14="http://schemas.microsoft.com/office/powerpoint/2010/main" val="2596628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Autofit/>
          </a:bodyPr>
          <a:lstStyle/>
          <a:p>
            <a:r>
              <a:rPr lang="ru-RU" sz="2800" dirty="0" smtClean="0"/>
              <a:t>Эпидемиология. По </a:t>
            </a:r>
            <a:r>
              <a:rPr lang="ru-RU" sz="2800" dirty="0"/>
              <a:t>данным исследования «Глобальный опрос взрослого населения о потреблении табака» (GATS</a:t>
            </a:r>
            <a:r>
              <a:rPr lang="ru-RU" sz="2800" dirty="0" smtClean="0"/>
              <a:t>), 2009; </a:t>
            </a:r>
            <a:r>
              <a:rPr lang="ru-RU" sz="2800" dirty="0"/>
              <a:t>в России курит:</a:t>
            </a:r>
          </a:p>
        </p:txBody>
      </p:sp>
      <p:sp>
        <p:nvSpPr>
          <p:cNvPr id="3" name="Объект 2"/>
          <p:cNvSpPr>
            <a:spLocks noGrp="1"/>
          </p:cNvSpPr>
          <p:nvPr>
            <p:ph idx="1"/>
          </p:nvPr>
        </p:nvSpPr>
        <p:spPr>
          <a:xfrm>
            <a:off x="457200" y="1600200"/>
            <a:ext cx="8229600" cy="4997152"/>
          </a:xfrm>
        </p:spPr>
        <p:txBody>
          <a:bodyPr>
            <a:noAutofit/>
          </a:bodyPr>
          <a:lstStyle/>
          <a:p>
            <a:r>
              <a:rPr lang="ru-RU" sz="1600" b="1" dirty="0"/>
              <a:t>мужчин — 60,2 %</a:t>
            </a:r>
          </a:p>
          <a:p>
            <a:r>
              <a:rPr lang="ru-RU" sz="1600" b="1" dirty="0"/>
              <a:t>женщин — 21,7 %.</a:t>
            </a:r>
          </a:p>
          <a:p>
            <a:r>
              <a:rPr lang="ru-RU" sz="1600" b="1" dirty="0"/>
              <a:t>Всего курят 43,9 млн взрослых, что составляет почти 40 % населения страны в возрасте от 15 лет и старше. В возрастной группе от 19 до 44 лет курит почти 50 % граждан России. 7,3 млн чел. (22 % подростков) начали курить в возрасте моложе 15 </a:t>
            </a:r>
            <a:r>
              <a:rPr lang="ru-RU" sz="1600" b="1" dirty="0" smtClean="0"/>
              <a:t>лет.</a:t>
            </a:r>
            <a:endParaRPr lang="ru-RU" sz="1600" b="1" dirty="0"/>
          </a:p>
          <a:p>
            <a:r>
              <a:rPr lang="ru-RU" sz="1600" b="1" dirty="0" smtClean="0"/>
              <a:t>В </a:t>
            </a:r>
            <a:r>
              <a:rPr lang="ru-RU" sz="1600" b="1" dirty="0"/>
              <a:t>России выявлена высокая интенсивность курения. Среднее число сигарет в день:</a:t>
            </a:r>
          </a:p>
          <a:p>
            <a:pPr marL="0" indent="0">
              <a:buNone/>
            </a:pPr>
            <a:r>
              <a:rPr lang="ru-RU" sz="1600" b="1" dirty="0" smtClean="0"/>
              <a:t>	мужчины </a:t>
            </a:r>
            <a:r>
              <a:rPr lang="ru-RU" sz="1600" b="1" dirty="0"/>
              <a:t>— 18 сигарет в день.</a:t>
            </a:r>
          </a:p>
          <a:p>
            <a:pPr marL="0" indent="0">
              <a:buNone/>
            </a:pPr>
            <a:r>
              <a:rPr lang="ru-RU" sz="1600" b="1" dirty="0" smtClean="0"/>
              <a:t>	женщины </a:t>
            </a:r>
            <a:r>
              <a:rPr lang="ru-RU" sz="1600" b="1" dirty="0"/>
              <a:t>— 13 сигарет в день.</a:t>
            </a:r>
          </a:p>
          <a:p>
            <a:r>
              <a:rPr lang="ru-RU" sz="1600" b="1" dirty="0"/>
              <a:t>Пассивному курению подвергается около 80 процентов населения России — 35 % на работе, 90,5 % — в барах и 78,6 % — в ресторанах. </a:t>
            </a:r>
            <a:endParaRPr lang="ru-RU" sz="1600" b="1" dirty="0" smtClean="0"/>
          </a:p>
          <a:p>
            <a:r>
              <a:rPr lang="ru-RU" sz="1600" b="1" dirty="0" smtClean="0"/>
              <a:t>Россия </a:t>
            </a:r>
            <a:r>
              <a:rPr lang="ru-RU" sz="1600" b="1" dirty="0"/>
              <a:t>— абсолютный мировой лидер по курению среди взрослых и </a:t>
            </a:r>
            <a:r>
              <a:rPr lang="ru-RU" sz="1600" b="1" dirty="0" smtClean="0"/>
              <a:t>несовершеннолетних.</a:t>
            </a:r>
          </a:p>
          <a:p>
            <a:r>
              <a:rPr lang="ru-RU" sz="1600" b="1" dirty="0" smtClean="0"/>
              <a:t>В </a:t>
            </a:r>
            <a:r>
              <a:rPr lang="ru-RU" sz="1600" b="1" dirty="0"/>
              <a:t>настоящее время в России ежегодно выкуривается около 300 миллиардов сигарет. Это позволяет включить Россию в список пяти стран, занимающих ведущие позиции в мире по потреблению табака</a:t>
            </a:r>
            <a:r>
              <a:rPr lang="ru-RU" sz="1600" b="1" dirty="0" smtClean="0"/>
              <a:t>.</a:t>
            </a:r>
          </a:p>
          <a:p>
            <a:r>
              <a:rPr lang="ru-RU" sz="1600" b="1" dirty="0" smtClean="0"/>
              <a:t>В </a:t>
            </a:r>
            <a:r>
              <a:rPr lang="ru-RU" sz="1600" b="1" dirty="0"/>
              <a:t>мире в среднем каждые шесть секунд умирает один человек от заболеваний, связанных с курением табака, а ежегодно по этой причине умирают пять миллионов человек. </a:t>
            </a:r>
          </a:p>
          <a:p>
            <a:endParaRPr lang="ru-RU" sz="1600" b="1" dirty="0"/>
          </a:p>
        </p:txBody>
      </p:sp>
    </p:spTree>
    <p:extLst>
      <p:ext uri="{BB962C8B-B14F-4D97-AF65-F5344CB8AC3E}">
        <p14:creationId xmlns:p14="http://schemas.microsoft.com/office/powerpoint/2010/main" val="273767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t>В приобщении к курению активно участвует будущее России </a:t>
            </a:r>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376772"/>
            <a:ext cx="3960440" cy="2376264"/>
          </a:xfrm>
          <a:prstGeom prst="rect">
            <a:avLst/>
          </a:prstGeom>
          <a:noFill/>
        </p:spPr>
      </p:pic>
      <p:sp>
        <p:nvSpPr>
          <p:cNvPr id="5" name="Выноска со стрелкой влево 4"/>
          <p:cNvSpPr/>
          <p:nvPr/>
        </p:nvSpPr>
        <p:spPr>
          <a:xfrm>
            <a:off x="4572000" y="1844824"/>
            <a:ext cx="4098270" cy="14401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b="1" dirty="0">
                <a:solidFill>
                  <a:srgbClr val="C00000"/>
                </a:solidFill>
                <a:effectLst/>
                <a:ea typeface="Calibri"/>
                <a:cs typeface="Times New Roman"/>
              </a:rPr>
              <a:t>Девочки-подростки</a:t>
            </a:r>
          </a:p>
          <a:p>
            <a:pPr algn="ctr">
              <a:lnSpc>
                <a:spcPct val="115000"/>
              </a:lnSpc>
              <a:spcAft>
                <a:spcPts val="1000"/>
              </a:spcAft>
            </a:pPr>
            <a:r>
              <a:rPr lang="ru-RU" sz="2000" b="1" dirty="0">
                <a:solidFill>
                  <a:srgbClr val="C00000"/>
                </a:solidFill>
                <a:effectLst/>
                <a:ea typeface="Calibri"/>
                <a:cs typeface="Times New Roman"/>
              </a:rPr>
              <a:t>14 лет</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789040"/>
            <a:ext cx="394968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Выноска со стрелкой влево 7"/>
          <p:cNvSpPr/>
          <p:nvPr/>
        </p:nvSpPr>
        <p:spPr>
          <a:xfrm>
            <a:off x="4561244" y="4221088"/>
            <a:ext cx="4109026" cy="14401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b="1" dirty="0">
                <a:solidFill>
                  <a:srgbClr val="C00000"/>
                </a:solidFill>
                <a:effectLst/>
                <a:ea typeface="Calibri"/>
                <a:cs typeface="Times New Roman"/>
              </a:rPr>
              <a:t>Девочки</a:t>
            </a:r>
          </a:p>
          <a:p>
            <a:pPr algn="ctr">
              <a:lnSpc>
                <a:spcPct val="115000"/>
              </a:lnSpc>
              <a:spcAft>
                <a:spcPts val="1000"/>
              </a:spcAft>
            </a:pPr>
            <a:r>
              <a:rPr lang="ru-RU" b="1" dirty="0">
                <a:solidFill>
                  <a:srgbClr val="C00000"/>
                </a:solidFill>
                <a:effectLst/>
                <a:ea typeface="Calibri"/>
                <a:cs typeface="Times New Roman"/>
              </a:rPr>
              <a:t>18 лет</a:t>
            </a:r>
          </a:p>
        </p:txBody>
      </p:sp>
    </p:spTree>
    <p:extLst>
      <p:ext uri="{BB962C8B-B14F-4D97-AF65-F5344CB8AC3E}">
        <p14:creationId xmlns:p14="http://schemas.microsoft.com/office/powerpoint/2010/main" val="47257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Autofit/>
          </a:bodyPr>
          <a:lstStyle/>
          <a:p>
            <a:r>
              <a:rPr lang="ru-RU" sz="2400" dirty="0"/>
              <a:t>Получается, что по мере взросления и приобретается  жизненный опыт вредных привычек. И даже наступление беременности у многих не формирует доминанты ответственности за свое потомство.</a:t>
            </a:r>
          </a:p>
        </p:txBody>
      </p:sp>
      <p:sp>
        <p:nvSpPr>
          <p:cNvPr id="3" name="Объект 2"/>
          <p:cNvSpPr>
            <a:spLocks noGrp="1"/>
          </p:cNvSpPr>
          <p:nvPr>
            <p:ph idx="1"/>
          </p:nvPr>
        </p:nvSpPr>
        <p:spPr>
          <a:xfrm>
            <a:off x="457200" y="2132856"/>
            <a:ext cx="8229600" cy="4464496"/>
          </a:xfrm>
        </p:spPr>
        <p:txBody>
          <a:bodyPr/>
          <a:lstStyle/>
          <a:p>
            <a:pPr marL="0" indent="0" algn="ctr">
              <a:buNone/>
            </a:pPr>
            <a:r>
              <a:rPr lang="ru-RU" dirty="0"/>
              <a:t>Доля курящих среди беременных в нашей стране катастрофически велика (23%):</a:t>
            </a:r>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501008"/>
            <a:ext cx="3124319" cy="2206009"/>
          </a:xfrm>
          <a:prstGeom prst="rect">
            <a:avLst/>
          </a:prstGeom>
          <a:noFill/>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503224"/>
            <a:ext cx="1656184" cy="220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506742"/>
            <a:ext cx="19939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810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Autofit/>
          </a:bodyPr>
          <a:lstStyle/>
          <a:p>
            <a:r>
              <a:rPr lang="ru-RU" sz="2000" dirty="0"/>
              <a:t> Курильщики вдыхают смертельный коктейль ядовитых химических веществ, включая </a:t>
            </a:r>
            <a:r>
              <a:rPr lang="ru-RU" sz="2000" dirty="0" smtClean="0"/>
              <a:t>мышьяк,  а </a:t>
            </a:r>
            <a:r>
              <a:rPr lang="ru-RU" sz="2000" dirty="0"/>
              <a:t>также еще более 4000 </a:t>
            </a:r>
            <a:r>
              <a:rPr lang="ru-RU" sz="2000" dirty="0" smtClean="0"/>
              <a:t>компонентов, большинство которых </a:t>
            </a:r>
            <a:r>
              <a:rPr lang="ru-RU" sz="2000" dirty="0"/>
              <a:t>являются фармакологически активными, токсичными, мутагенными и </a:t>
            </a:r>
            <a:r>
              <a:rPr lang="ru-RU" sz="2000" dirty="0" smtClean="0"/>
              <a:t>канцерогенными.</a:t>
            </a:r>
            <a:endParaRPr lang="ru-RU" sz="2000" dirty="0"/>
          </a:p>
        </p:txBody>
      </p:sp>
      <p:sp>
        <p:nvSpPr>
          <p:cNvPr id="4" name="Объект 3"/>
          <p:cNvSpPr>
            <a:spLocks noGrp="1"/>
          </p:cNvSpPr>
          <p:nvPr>
            <p:ph sz="half" idx="1"/>
          </p:nvPr>
        </p:nvSpPr>
        <p:spPr>
          <a:xfrm>
            <a:off x="457200" y="1844824"/>
            <a:ext cx="4038600" cy="4536504"/>
          </a:xfrm>
        </p:spPr>
        <p:txBody>
          <a:bodyPr>
            <a:normAutofit fontScale="25000" lnSpcReduction="20000"/>
          </a:bodyPr>
          <a:lstStyle/>
          <a:p>
            <a:r>
              <a:rPr lang="en-US" dirty="0" err="1"/>
              <a:t>Acetanisole</a:t>
            </a:r>
            <a:r>
              <a:rPr lang="en-US" dirty="0"/>
              <a:t>, Acetic Acid, </a:t>
            </a:r>
            <a:r>
              <a:rPr lang="en-US" dirty="0" err="1"/>
              <a:t>Acetoin</a:t>
            </a:r>
            <a:r>
              <a:rPr lang="en-US" dirty="0"/>
              <a:t>, </a:t>
            </a:r>
            <a:r>
              <a:rPr lang="en-US" dirty="0" err="1"/>
              <a:t>Acetophenone</a:t>
            </a:r>
            <a:r>
              <a:rPr lang="en-US" dirty="0"/>
              <a:t>, 6-Acetoxydihydrotheaspirane, 2-Acetyl-3- </a:t>
            </a:r>
            <a:r>
              <a:rPr lang="en-US" dirty="0" err="1"/>
              <a:t>Ethylpyrazine</a:t>
            </a:r>
            <a:r>
              <a:rPr lang="en-US" dirty="0"/>
              <a:t>, 2-Acetyl-5-Methylfuran, </a:t>
            </a:r>
            <a:r>
              <a:rPr lang="en-US" dirty="0" err="1"/>
              <a:t>Acetylpyrazine</a:t>
            </a:r>
            <a:r>
              <a:rPr lang="en-US" dirty="0"/>
              <a:t>, 2-Acetylpyridine, 3-Acetylpyridine, 2-Acetylthiazole, </a:t>
            </a:r>
            <a:r>
              <a:rPr lang="en-US" dirty="0" err="1"/>
              <a:t>Aconitic</a:t>
            </a:r>
            <a:r>
              <a:rPr lang="en-US" dirty="0"/>
              <a:t> Acid, dl-Alanine, Alfalfa Extract, Allspice Extract, Oleoresin, And Oil, </a:t>
            </a:r>
            <a:r>
              <a:rPr lang="en-US" dirty="0" err="1"/>
              <a:t>Allyl</a:t>
            </a:r>
            <a:r>
              <a:rPr lang="en-US" dirty="0"/>
              <a:t> </a:t>
            </a:r>
            <a:r>
              <a:rPr lang="en-US" dirty="0" err="1"/>
              <a:t>Hexanoate</a:t>
            </a:r>
            <a:r>
              <a:rPr lang="en-US" dirty="0"/>
              <a:t>, </a:t>
            </a:r>
            <a:r>
              <a:rPr lang="en-US" dirty="0" err="1"/>
              <a:t>Allyl</a:t>
            </a:r>
            <a:r>
              <a:rPr lang="en-US" dirty="0"/>
              <a:t> Ionone, Almond Bitter Oil, Ambergris Tincture, Ammonia, Ammonium Bicarbonate, Ammonium Hydroxide, Ammonium Phosphate Dibasic, Ammonium Sulfide, Amyl Alcohol, Amyl Butyrate, Amyl </a:t>
            </a:r>
            <a:r>
              <a:rPr lang="en-US" dirty="0" err="1"/>
              <a:t>Formate</a:t>
            </a:r>
            <a:r>
              <a:rPr lang="en-US" dirty="0"/>
              <a:t>, Amyl </a:t>
            </a:r>
            <a:r>
              <a:rPr lang="en-US" dirty="0" err="1"/>
              <a:t>Octanoate</a:t>
            </a:r>
            <a:r>
              <a:rPr lang="en-US" dirty="0"/>
              <a:t>, alpha-</a:t>
            </a:r>
            <a:r>
              <a:rPr lang="en-US" dirty="0" err="1"/>
              <a:t>Amylcinnamaldehyde</a:t>
            </a:r>
            <a:r>
              <a:rPr lang="en-US" dirty="0"/>
              <a:t>, </a:t>
            </a:r>
            <a:r>
              <a:rPr lang="en-US" dirty="0" err="1"/>
              <a:t>Amyris</a:t>
            </a:r>
            <a:r>
              <a:rPr lang="en-US" dirty="0"/>
              <a:t> Oil, trans-</a:t>
            </a:r>
            <a:r>
              <a:rPr lang="en-US" dirty="0" err="1"/>
              <a:t>Anethole</a:t>
            </a:r>
            <a:r>
              <a:rPr lang="en-US" dirty="0"/>
              <a:t>, Angelica Root Extract, Oil and Seed Oil, Anise, Anise Star, Extract and Oils, </a:t>
            </a:r>
            <a:r>
              <a:rPr lang="en-US" dirty="0" err="1"/>
              <a:t>Anisyl</a:t>
            </a:r>
            <a:r>
              <a:rPr lang="en-US" dirty="0"/>
              <a:t> Acetate, </a:t>
            </a:r>
            <a:r>
              <a:rPr lang="en-US" dirty="0" err="1"/>
              <a:t>Anisyl</a:t>
            </a:r>
            <a:r>
              <a:rPr lang="en-US" dirty="0"/>
              <a:t> Alcohol, </a:t>
            </a:r>
            <a:r>
              <a:rPr lang="en-US" dirty="0" err="1"/>
              <a:t>Anisyl</a:t>
            </a:r>
            <a:r>
              <a:rPr lang="en-US" dirty="0"/>
              <a:t> </a:t>
            </a:r>
            <a:r>
              <a:rPr lang="en-US" dirty="0" err="1"/>
              <a:t>Formate</a:t>
            </a:r>
            <a:r>
              <a:rPr lang="en-US" dirty="0"/>
              <a:t>, </a:t>
            </a:r>
            <a:r>
              <a:rPr lang="en-US" dirty="0" err="1"/>
              <a:t>Anisyl</a:t>
            </a:r>
            <a:r>
              <a:rPr lang="en-US" dirty="0"/>
              <a:t> </a:t>
            </a:r>
            <a:r>
              <a:rPr lang="en-US" dirty="0" err="1"/>
              <a:t>Phenylacetate</a:t>
            </a:r>
            <a:r>
              <a:rPr lang="en-US" dirty="0"/>
              <a:t>, Apple Juice Concentrate, Extract, and Skins, Apricot Extract and Juice Concentrate, 1-Arginine, Asafetida Fluid Extract And Oil, Ascorbic Acid, 1-Asparagine Monohydrate, 1-Aspartic Acid, Balsam Peru and Oil, Basil Oil, Bay Leaf, Oil and Sweet Oil, Beeswax White, Beet Juice Concentrate, </a:t>
            </a:r>
            <a:r>
              <a:rPr lang="en-US" dirty="0" err="1"/>
              <a:t>Benzaldehyde,Benzaldehyde</a:t>
            </a:r>
            <a:r>
              <a:rPr lang="en-US" dirty="0"/>
              <a:t> </a:t>
            </a:r>
            <a:r>
              <a:rPr lang="en-US" dirty="0" err="1"/>
              <a:t>Glyceryl</a:t>
            </a:r>
            <a:r>
              <a:rPr lang="en-US" dirty="0"/>
              <a:t> </a:t>
            </a:r>
            <a:r>
              <a:rPr lang="en-US" dirty="0" err="1"/>
              <a:t>Acetal</a:t>
            </a:r>
            <a:r>
              <a:rPr lang="en-US" dirty="0"/>
              <a:t>, Benzoic Acid, Benzoin, Benzoin Resin, </a:t>
            </a:r>
            <a:r>
              <a:rPr lang="en-US" dirty="0" err="1"/>
              <a:t>Benzophenone</a:t>
            </a:r>
            <a:r>
              <a:rPr lang="en-US" dirty="0"/>
              <a:t>, Benzyl Alcohol, Benzyl Benzoate, Benzyl Butyrate, Benzyl </a:t>
            </a:r>
            <a:r>
              <a:rPr lang="en-US" dirty="0" err="1"/>
              <a:t>Cinnamate</a:t>
            </a:r>
            <a:r>
              <a:rPr lang="en-US" dirty="0"/>
              <a:t>, Benzyl Propionate, Benzyl Salicylate, Bergamot Oil, </a:t>
            </a:r>
            <a:r>
              <a:rPr lang="en-US" dirty="0" err="1"/>
              <a:t>Bisabolene</a:t>
            </a:r>
            <a:r>
              <a:rPr lang="en-US" dirty="0"/>
              <a:t>, Black Currant Buds Absolute, </a:t>
            </a:r>
            <a:r>
              <a:rPr lang="en-US" dirty="0" err="1"/>
              <a:t>Borneol</a:t>
            </a:r>
            <a:r>
              <a:rPr lang="en-US" dirty="0"/>
              <a:t>, </a:t>
            </a:r>
            <a:r>
              <a:rPr lang="en-US" dirty="0" err="1"/>
              <a:t>Bornyl</a:t>
            </a:r>
            <a:r>
              <a:rPr lang="en-US" dirty="0"/>
              <a:t> Acetate, </a:t>
            </a:r>
            <a:r>
              <a:rPr lang="en-US" dirty="0" err="1"/>
              <a:t>Buchu</a:t>
            </a:r>
            <a:r>
              <a:rPr lang="en-US" dirty="0"/>
              <a:t> Leaf Oil, 1,3-Butanediol, 2,3-Butanedione, 1-Butanol, 2-Butanone, 4(2-Butenylidene)-3,5,5-Trimethyl-2-Cyclohexen-1-One, Butter, Butter Esters, and Butter Oil, Butyl Acetate, Butyl Butyrate, Butyl </a:t>
            </a:r>
            <a:r>
              <a:rPr lang="en-US" dirty="0" err="1"/>
              <a:t>Butyryl</a:t>
            </a:r>
            <a:r>
              <a:rPr lang="en-US" dirty="0"/>
              <a:t> Lactate, Butyl </a:t>
            </a:r>
            <a:r>
              <a:rPr lang="en-US" dirty="0" err="1"/>
              <a:t>Isovalerate</a:t>
            </a:r>
            <a:r>
              <a:rPr lang="en-US" dirty="0"/>
              <a:t>, Butyl </a:t>
            </a:r>
            <a:r>
              <a:rPr lang="en-US" dirty="0" err="1"/>
              <a:t>Phenylacetate</a:t>
            </a:r>
            <a:r>
              <a:rPr lang="en-US" dirty="0"/>
              <a:t>, Butyl </a:t>
            </a:r>
            <a:r>
              <a:rPr lang="en-US" dirty="0" err="1"/>
              <a:t>Undecylenate</a:t>
            </a:r>
            <a:r>
              <a:rPr lang="en-US" dirty="0"/>
              <a:t>, 3-Butylidenephthalide, Butyric Acid, </a:t>
            </a:r>
            <a:r>
              <a:rPr lang="en-US" dirty="0" err="1"/>
              <a:t>Cadinene</a:t>
            </a:r>
            <a:r>
              <a:rPr lang="en-US" dirty="0"/>
              <a:t>, Caffeine, Calcium Carbonate, Camphene, </a:t>
            </a:r>
            <a:r>
              <a:rPr lang="en-US" dirty="0" err="1"/>
              <a:t>Cananga</a:t>
            </a:r>
            <a:r>
              <a:rPr lang="en-US" dirty="0"/>
              <a:t> Oil, Capsicum Oleoresin, Caramel Color, Caraway Oil, Carbon Dioxide, Cardamom Oleoresin, Extract, Seed Oil, and Powder, Carob Bean and Extract, beta-Carotene, Carrot Oil, </a:t>
            </a:r>
            <a:r>
              <a:rPr lang="en-US" dirty="0" err="1"/>
              <a:t>Carvacrol</a:t>
            </a:r>
            <a:r>
              <a:rPr lang="en-US" dirty="0"/>
              <a:t>, 4-Carvomenthenol, 1-Carvone, beta-</a:t>
            </a:r>
            <a:r>
              <a:rPr lang="en-US" dirty="0" err="1"/>
              <a:t>Caryophyllene</a:t>
            </a:r>
            <a:r>
              <a:rPr lang="en-US" dirty="0"/>
              <a:t>, beta-</a:t>
            </a:r>
            <a:r>
              <a:rPr lang="en-US" dirty="0" err="1"/>
              <a:t>Caryophyllene</a:t>
            </a:r>
            <a:r>
              <a:rPr lang="en-US" dirty="0"/>
              <a:t> Oxide, Cascarilla Oil and Bark Extract, Cassia Bark Oil, Cassie Absolute and Oil, </a:t>
            </a:r>
            <a:r>
              <a:rPr lang="en-US" dirty="0" err="1"/>
              <a:t>Castoreum</a:t>
            </a:r>
            <a:r>
              <a:rPr lang="en-US" dirty="0"/>
              <a:t> </a:t>
            </a:r>
            <a:r>
              <a:rPr lang="en-US" dirty="0" err="1"/>
              <a:t>Extract,Tincture</a:t>
            </a:r>
            <a:r>
              <a:rPr lang="en-US" dirty="0"/>
              <a:t> and </a:t>
            </a:r>
            <a:r>
              <a:rPr lang="en-US" dirty="0" err="1"/>
              <a:t>Absolute,Cedar</a:t>
            </a:r>
            <a:r>
              <a:rPr lang="en-US" dirty="0"/>
              <a:t> Leaf Oil, </a:t>
            </a:r>
            <a:r>
              <a:rPr lang="en-US" dirty="0" err="1"/>
              <a:t>Cedarwood</a:t>
            </a:r>
            <a:r>
              <a:rPr lang="en-US" dirty="0"/>
              <a:t> Oil </a:t>
            </a:r>
            <a:r>
              <a:rPr lang="en-US" dirty="0" err="1"/>
              <a:t>Terpenes</a:t>
            </a:r>
            <a:r>
              <a:rPr lang="en-US" dirty="0"/>
              <a:t> and </a:t>
            </a:r>
            <a:r>
              <a:rPr lang="en-US" dirty="0" err="1"/>
              <a:t>Virginiana</a:t>
            </a:r>
            <a:r>
              <a:rPr lang="en-US" dirty="0"/>
              <a:t>, </a:t>
            </a:r>
            <a:r>
              <a:rPr lang="en-US" dirty="0" err="1"/>
              <a:t>Cedrol</a:t>
            </a:r>
            <a:r>
              <a:rPr lang="en-US" dirty="0"/>
              <a:t>, Celery Seed Extract, Solid, Oil, And Oleoresin, Cellulose Fiber, Chamomile Flower Oil And Extract, Chicory Extract, Chocolate, </a:t>
            </a:r>
            <a:r>
              <a:rPr lang="en-US" dirty="0" err="1"/>
              <a:t>Cinnamaldehyde</a:t>
            </a:r>
            <a:r>
              <a:rPr lang="en-US" dirty="0"/>
              <a:t>, </a:t>
            </a:r>
            <a:r>
              <a:rPr lang="en-US" dirty="0" err="1"/>
              <a:t>Cinnamic</a:t>
            </a:r>
            <a:r>
              <a:rPr lang="en-US" dirty="0"/>
              <a:t> Acid, Cinnamon Leaf Oil, Bark Oil, and Extract, </a:t>
            </a:r>
            <a:r>
              <a:rPr lang="en-US" dirty="0" err="1"/>
              <a:t>Cinnamyl</a:t>
            </a:r>
            <a:r>
              <a:rPr lang="en-US" dirty="0"/>
              <a:t> Acetate, </a:t>
            </a:r>
            <a:r>
              <a:rPr lang="en-US" dirty="0" err="1"/>
              <a:t>Cinnamyl</a:t>
            </a:r>
            <a:r>
              <a:rPr lang="en-US" dirty="0"/>
              <a:t> Alcohol, </a:t>
            </a:r>
            <a:r>
              <a:rPr lang="en-US" dirty="0" err="1"/>
              <a:t>Cinnamyl</a:t>
            </a:r>
            <a:r>
              <a:rPr lang="en-US" dirty="0"/>
              <a:t> </a:t>
            </a:r>
            <a:r>
              <a:rPr lang="en-US" dirty="0" err="1"/>
              <a:t>Cinnamate</a:t>
            </a:r>
            <a:r>
              <a:rPr lang="en-US" dirty="0"/>
              <a:t>, </a:t>
            </a:r>
            <a:r>
              <a:rPr lang="en-US" dirty="0" err="1"/>
              <a:t>Cinnamyl</a:t>
            </a:r>
            <a:r>
              <a:rPr lang="en-US" dirty="0"/>
              <a:t> </a:t>
            </a:r>
            <a:r>
              <a:rPr lang="en-US" dirty="0" err="1"/>
              <a:t>Isovalerate</a:t>
            </a:r>
            <a:r>
              <a:rPr lang="en-US" dirty="0"/>
              <a:t>, </a:t>
            </a:r>
            <a:r>
              <a:rPr lang="en-US" dirty="0" err="1"/>
              <a:t>Cinnamyl</a:t>
            </a:r>
            <a:r>
              <a:rPr lang="en-US" dirty="0"/>
              <a:t> Propionate, </a:t>
            </a:r>
            <a:r>
              <a:rPr lang="en-US" dirty="0" err="1"/>
              <a:t>Citral</a:t>
            </a:r>
            <a:r>
              <a:rPr lang="en-US" dirty="0"/>
              <a:t>, Citric Acid, Citronella Oil, dl-</a:t>
            </a:r>
            <a:r>
              <a:rPr lang="en-US" dirty="0" err="1"/>
              <a:t>Citronellol</a:t>
            </a:r>
            <a:r>
              <a:rPr lang="en-US" dirty="0"/>
              <a:t>, </a:t>
            </a:r>
            <a:r>
              <a:rPr lang="en-US" dirty="0" err="1"/>
              <a:t>Citronellyl</a:t>
            </a:r>
            <a:r>
              <a:rPr lang="en-US" dirty="0"/>
              <a:t> Butyrate, </a:t>
            </a:r>
            <a:r>
              <a:rPr lang="en-US" dirty="0" err="1"/>
              <a:t>Citronellyl</a:t>
            </a:r>
            <a:r>
              <a:rPr lang="en-US" dirty="0"/>
              <a:t> </a:t>
            </a:r>
            <a:r>
              <a:rPr lang="en-US" dirty="0" err="1"/>
              <a:t>Isobutyrate</a:t>
            </a:r>
            <a:r>
              <a:rPr lang="en-US" dirty="0"/>
              <a:t>, Civet Absolute, Clary Oil, Clover Tops, Red Solid Extract, Cocoa, Cocoa Shells, Extract, Distillate And Powder, Coconut Oil, Coffee, Cognac White and Green Oil, Copaiba Oil, Coriander Extract and Oil, Corn Oil, Corn Silk, </a:t>
            </a:r>
            <a:r>
              <a:rPr lang="en-US" dirty="0" err="1"/>
              <a:t>Costus</a:t>
            </a:r>
            <a:r>
              <a:rPr lang="en-US" dirty="0"/>
              <a:t> Root Oil, Cubeb Oil, </a:t>
            </a:r>
            <a:r>
              <a:rPr lang="en-US" dirty="0" err="1"/>
              <a:t>Cuminaldehyde</a:t>
            </a:r>
            <a:r>
              <a:rPr lang="en-US" dirty="0"/>
              <a:t>, </a:t>
            </a:r>
            <a:r>
              <a:rPr lang="en-US" dirty="0" err="1"/>
              <a:t>para</a:t>
            </a:r>
            <a:r>
              <a:rPr lang="en-US" dirty="0"/>
              <a:t>-Cymene, 1-Cysteine, Dandelion Root Solid Extract, </a:t>
            </a:r>
            <a:r>
              <a:rPr lang="en-US" dirty="0" err="1"/>
              <a:t>Davana</a:t>
            </a:r>
            <a:r>
              <a:rPr lang="en-US" dirty="0"/>
              <a:t> Oil, 2-trans, 4-trans-Decadienal, delta-</a:t>
            </a:r>
            <a:r>
              <a:rPr lang="en-US" dirty="0" err="1"/>
              <a:t>Decalactone</a:t>
            </a:r>
            <a:r>
              <a:rPr lang="en-US" dirty="0"/>
              <a:t>, gamma-</a:t>
            </a:r>
            <a:r>
              <a:rPr lang="en-US" dirty="0" err="1"/>
              <a:t>Decalactone</a:t>
            </a:r>
            <a:r>
              <a:rPr lang="en-US" dirty="0"/>
              <a:t>, Decanal, </a:t>
            </a:r>
            <a:r>
              <a:rPr lang="en-US" dirty="0" err="1"/>
              <a:t>Decanoic</a:t>
            </a:r>
            <a:r>
              <a:rPr lang="en-US" dirty="0"/>
              <a:t> Acid, 1-Decanol, 2-Decenal, </a:t>
            </a:r>
            <a:r>
              <a:rPr lang="en-US" dirty="0" err="1"/>
              <a:t>Dehydromenthofurolactone</a:t>
            </a:r>
            <a:r>
              <a:rPr lang="en-US" dirty="0"/>
              <a:t>, Diethyl </a:t>
            </a:r>
            <a:r>
              <a:rPr lang="en-US" dirty="0" err="1"/>
              <a:t>Malonate</a:t>
            </a:r>
            <a:r>
              <a:rPr lang="en-US" dirty="0"/>
              <a:t>, Diethyl </a:t>
            </a:r>
            <a:r>
              <a:rPr lang="en-US" dirty="0" err="1"/>
              <a:t>Sebacate</a:t>
            </a:r>
            <a:r>
              <a:rPr lang="en-US" dirty="0"/>
              <a:t>, 2,3-Diethylpyrazine,Dihydro </a:t>
            </a:r>
            <a:r>
              <a:rPr lang="en-US" dirty="0" err="1"/>
              <a:t>Anethole</a:t>
            </a:r>
            <a:r>
              <a:rPr lang="en-US" dirty="0"/>
              <a:t>, 5,7-Dihydro-2-Methylthieno(3,4-D) Pyrimidine, Dill Seed Oil and Extract, meta-</a:t>
            </a:r>
            <a:r>
              <a:rPr lang="en-US" dirty="0" err="1"/>
              <a:t>Dimethoxybenzene</a:t>
            </a:r>
            <a:r>
              <a:rPr lang="en-US" dirty="0"/>
              <a:t>, </a:t>
            </a:r>
            <a:r>
              <a:rPr lang="en-US" dirty="0" err="1"/>
              <a:t>para-Dimethoxybenzene</a:t>
            </a:r>
            <a:r>
              <a:rPr lang="en-US" dirty="0"/>
              <a:t>, 2,6-Dimethoxyphenol, Dimethyl Succinate, 3,4-Dimethyl-1,2-Cyclopentanedione, 3,5- Dimethyl-1,2-Cyclopentanedione, 3,7-Dimethyl-1,3,6-Octatriene, 4,5-Dimethyl-3-Hydroxy-2,5-Dihydrofuran-2-One, 6,10-Dimethyl-5,9-Undecadien-2-One, 3,7-Dimethyl-6-Octenoic Acid, 2,4-Dimethylacetophenone, </a:t>
            </a:r>
            <a:r>
              <a:rPr lang="en-US" dirty="0" err="1"/>
              <a:t>alpha,para-Dimethylbenzyl</a:t>
            </a:r>
            <a:r>
              <a:rPr lang="en-US" dirty="0"/>
              <a:t> Alcohol, </a:t>
            </a:r>
            <a:r>
              <a:rPr lang="en-US" dirty="0" err="1"/>
              <a:t>alpha,alpha-Dimethylphenethyl</a:t>
            </a:r>
            <a:r>
              <a:rPr lang="en-US" dirty="0"/>
              <a:t> Acetate, alpha, alpha </a:t>
            </a:r>
            <a:r>
              <a:rPr lang="en-US" dirty="0" err="1"/>
              <a:t>Dimethylphenethyl</a:t>
            </a:r>
            <a:r>
              <a:rPr lang="en-US" dirty="0"/>
              <a:t> Butyrate, 2,3-Dimethylpyrazine,2,5-Dimethylpyrazine, 2,6-Dimethylpyrazine, </a:t>
            </a:r>
            <a:r>
              <a:rPr lang="en-US" dirty="0" err="1"/>
              <a:t>Dimethyltetrahydrobenzofuranone</a:t>
            </a:r>
            <a:r>
              <a:rPr lang="en-US" dirty="0"/>
              <a:t>, delta-</a:t>
            </a:r>
            <a:r>
              <a:rPr lang="en-US" dirty="0" err="1"/>
              <a:t>Dodecalactone</a:t>
            </a:r>
            <a:r>
              <a:rPr lang="en-US" dirty="0"/>
              <a:t>, gamma-</a:t>
            </a:r>
            <a:r>
              <a:rPr lang="en-US" dirty="0" err="1"/>
              <a:t>Dodecalactone</a:t>
            </a:r>
            <a:r>
              <a:rPr lang="en-US" dirty="0"/>
              <a:t>, </a:t>
            </a:r>
            <a:r>
              <a:rPr lang="en-US" dirty="0" err="1"/>
              <a:t>para-Ethoxybenzaldehyde</a:t>
            </a:r>
            <a:r>
              <a:rPr lang="en-US" dirty="0"/>
              <a:t>, Ethyl 10-Undecenoate, Ethyl 2-Methylbutyrate, Ethyl Acetate, Ethyl Acetoacetate, Ethyl Alcohol, Ethyl Benzoate, Ethyl Butyrate, Ethyl </a:t>
            </a:r>
            <a:r>
              <a:rPr lang="en-US" dirty="0" err="1"/>
              <a:t>Cinnamate</a:t>
            </a:r>
            <a:r>
              <a:rPr lang="en-US" dirty="0"/>
              <a:t>, Ethyl </a:t>
            </a:r>
            <a:r>
              <a:rPr lang="en-US" dirty="0" err="1"/>
              <a:t>Decanoate</a:t>
            </a:r>
            <a:r>
              <a:rPr lang="en-US" dirty="0"/>
              <a:t>, Ethyl </a:t>
            </a:r>
            <a:r>
              <a:rPr lang="en-US" dirty="0" err="1"/>
              <a:t>Fenchol</a:t>
            </a:r>
            <a:r>
              <a:rPr lang="en-US" dirty="0"/>
              <a:t>, Ethyl </a:t>
            </a:r>
            <a:r>
              <a:rPr lang="en-US" dirty="0" err="1"/>
              <a:t>Furoate</a:t>
            </a:r>
            <a:r>
              <a:rPr lang="en-US" dirty="0"/>
              <a:t>, Ethyl </a:t>
            </a:r>
            <a:r>
              <a:rPr lang="en-US" dirty="0" err="1"/>
              <a:t>Heptanoate</a:t>
            </a:r>
            <a:r>
              <a:rPr lang="en-US" dirty="0"/>
              <a:t>, Ethyl </a:t>
            </a:r>
            <a:r>
              <a:rPr lang="en-US" dirty="0" err="1"/>
              <a:t>Hexanoate</a:t>
            </a:r>
            <a:r>
              <a:rPr lang="en-US" dirty="0"/>
              <a:t>, Ethyl </a:t>
            </a:r>
            <a:r>
              <a:rPr lang="en-US" dirty="0" err="1"/>
              <a:t>Isovalerate</a:t>
            </a:r>
            <a:r>
              <a:rPr lang="en-US" dirty="0"/>
              <a:t>, Ethyl Lactate, Ethyl </a:t>
            </a:r>
            <a:r>
              <a:rPr lang="en-US" dirty="0" err="1"/>
              <a:t>Laurate</a:t>
            </a:r>
            <a:r>
              <a:rPr lang="en-US" dirty="0"/>
              <a:t>, Ethyl </a:t>
            </a:r>
            <a:r>
              <a:rPr lang="en-US" dirty="0" err="1"/>
              <a:t>Levulinate</a:t>
            </a:r>
            <a:r>
              <a:rPr lang="en-US" dirty="0"/>
              <a:t>, Ethyl </a:t>
            </a:r>
            <a:r>
              <a:rPr lang="en-US" dirty="0" err="1"/>
              <a:t>Maltol,Ethyl</a:t>
            </a:r>
            <a:r>
              <a:rPr lang="en-US" dirty="0"/>
              <a:t> Methyl </a:t>
            </a:r>
            <a:r>
              <a:rPr lang="en-US" dirty="0" err="1"/>
              <a:t>Phenylglycidate</a:t>
            </a:r>
            <a:r>
              <a:rPr lang="en-US" dirty="0"/>
              <a:t>, Ethyl </a:t>
            </a:r>
            <a:r>
              <a:rPr lang="en-US" dirty="0" err="1"/>
              <a:t>Myristate</a:t>
            </a:r>
            <a:r>
              <a:rPr lang="en-US" dirty="0"/>
              <a:t>, Ethyl </a:t>
            </a:r>
            <a:r>
              <a:rPr lang="en-US" dirty="0" err="1"/>
              <a:t>Nonanoate</a:t>
            </a:r>
            <a:r>
              <a:rPr lang="en-US" dirty="0"/>
              <a:t>, Ethyl </a:t>
            </a:r>
            <a:r>
              <a:rPr lang="en-US" dirty="0" err="1"/>
              <a:t>Octadecanoate</a:t>
            </a:r>
            <a:r>
              <a:rPr lang="en-US" dirty="0"/>
              <a:t>, Ethyl </a:t>
            </a:r>
            <a:r>
              <a:rPr lang="en-US" dirty="0" err="1"/>
              <a:t>Octanoate</a:t>
            </a:r>
            <a:r>
              <a:rPr lang="en-US" dirty="0"/>
              <a:t>, Ethyl </a:t>
            </a:r>
            <a:r>
              <a:rPr lang="en-US" dirty="0" err="1"/>
              <a:t>Oleate</a:t>
            </a:r>
            <a:r>
              <a:rPr lang="en-US" dirty="0"/>
              <a:t>, Ethyl </a:t>
            </a:r>
            <a:r>
              <a:rPr lang="en-US" dirty="0" err="1"/>
              <a:t>Palmitate</a:t>
            </a:r>
            <a:r>
              <a:rPr lang="en-US" dirty="0"/>
              <a:t>, Ethyl </a:t>
            </a:r>
            <a:r>
              <a:rPr lang="en-US" dirty="0" err="1"/>
              <a:t>Phenylacetate</a:t>
            </a:r>
            <a:r>
              <a:rPr lang="en-US" dirty="0"/>
              <a:t>, Ethyl Propionate, Ethyl Salicylate, Ethyl trans-2-Butenoate, Ethyl </a:t>
            </a:r>
            <a:r>
              <a:rPr lang="en-US" dirty="0" err="1"/>
              <a:t>Valerate</a:t>
            </a:r>
            <a:r>
              <a:rPr lang="en-US" dirty="0"/>
              <a:t>, Ethyl Vanillin, 2-Ethyl (or Methyl)-(3,5 and 6)-</a:t>
            </a:r>
            <a:r>
              <a:rPr lang="en-US" dirty="0" err="1"/>
              <a:t>Methoxypyrazine</a:t>
            </a:r>
            <a:r>
              <a:rPr lang="en-US" dirty="0"/>
              <a:t>, 2-Ethyl-1-Hexanol, 3-Ethyl -2 -Hydroxy-2-Cyclopenten-1-One, 2-</a:t>
            </a:r>
            <a:endParaRPr lang="ru-RU" dirty="0"/>
          </a:p>
        </p:txBody>
      </p:sp>
      <p:sp>
        <p:nvSpPr>
          <p:cNvPr id="5" name="Объект 4"/>
          <p:cNvSpPr>
            <a:spLocks noGrp="1"/>
          </p:cNvSpPr>
          <p:nvPr>
            <p:ph sz="half" idx="2"/>
          </p:nvPr>
        </p:nvSpPr>
        <p:spPr>
          <a:xfrm>
            <a:off x="4648200" y="1844824"/>
            <a:ext cx="4038600" cy="4281339"/>
          </a:xfrm>
        </p:spPr>
        <p:txBody>
          <a:bodyPr>
            <a:normAutofit fontScale="25000" lnSpcReduction="20000"/>
          </a:bodyPr>
          <a:lstStyle/>
          <a:p>
            <a:r>
              <a:rPr lang="en-US" dirty="0"/>
              <a:t>Ethyl-3, (5 or 6)-</a:t>
            </a:r>
            <a:r>
              <a:rPr lang="en-US" dirty="0" err="1"/>
              <a:t>Dimethylpyrazine</a:t>
            </a:r>
            <a:r>
              <a:rPr lang="en-US" dirty="0"/>
              <a:t>, 5-Ethyl-3-Hydroxy-4-Methyl-2(5H)-</a:t>
            </a:r>
            <a:r>
              <a:rPr lang="en-US" dirty="0" err="1"/>
              <a:t>Furanone</a:t>
            </a:r>
            <a:r>
              <a:rPr lang="en-US" dirty="0"/>
              <a:t>, 2-Ethyl-3-Methylpyrazine, 4-Ethylbenzaldehyde, 4-Ethylguaiacol, </a:t>
            </a:r>
            <a:r>
              <a:rPr lang="en-US" dirty="0" err="1"/>
              <a:t>para-Ethylphenol</a:t>
            </a:r>
            <a:r>
              <a:rPr lang="en-US" dirty="0"/>
              <a:t>, 3-Ethylpyridine, Eucalyptol, </a:t>
            </a:r>
            <a:r>
              <a:rPr lang="en-US" dirty="0" err="1"/>
              <a:t>Farnesol</a:t>
            </a:r>
            <a:r>
              <a:rPr lang="en-US" dirty="0"/>
              <a:t>, D-</a:t>
            </a:r>
            <a:r>
              <a:rPr lang="en-US" dirty="0" err="1"/>
              <a:t>Fenchone</a:t>
            </a:r>
            <a:r>
              <a:rPr lang="en-US" dirty="0"/>
              <a:t>, Fennel Sweet Oil, Fenugreek, Extract, Resin, and Absolute, Fig Juice Concentrate, Food Starch Modified, </a:t>
            </a:r>
            <a:r>
              <a:rPr lang="en-US" dirty="0" err="1"/>
              <a:t>Furfuryl</a:t>
            </a:r>
            <a:r>
              <a:rPr lang="en-US" dirty="0"/>
              <a:t> </a:t>
            </a:r>
            <a:r>
              <a:rPr lang="en-US" dirty="0" err="1"/>
              <a:t>Mercaptan</a:t>
            </a:r>
            <a:r>
              <a:rPr lang="en-US" dirty="0"/>
              <a:t>, 4-(2-Furyl)-3-Buten-2-One, Galbanum Oil, Genet Absolute, Gentian Root Extract, </a:t>
            </a:r>
            <a:r>
              <a:rPr lang="en-US" dirty="0" err="1"/>
              <a:t>Geraniol</a:t>
            </a:r>
            <a:r>
              <a:rPr lang="en-US" dirty="0"/>
              <a:t>, Geranium Rose Oil, </a:t>
            </a:r>
            <a:r>
              <a:rPr lang="en-US" dirty="0" err="1"/>
              <a:t>Geranyl</a:t>
            </a:r>
            <a:r>
              <a:rPr lang="en-US" dirty="0"/>
              <a:t> Acetate, </a:t>
            </a:r>
            <a:r>
              <a:rPr lang="en-US" dirty="0" err="1"/>
              <a:t>Geranyl</a:t>
            </a:r>
            <a:r>
              <a:rPr lang="en-US" dirty="0"/>
              <a:t> Butyrate, </a:t>
            </a:r>
            <a:r>
              <a:rPr lang="en-US" dirty="0" err="1"/>
              <a:t>Geranyl</a:t>
            </a:r>
            <a:r>
              <a:rPr lang="en-US" dirty="0"/>
              <a:t> </a:t>
            </a:r>
            <a:r>
              <a:rPr lang="en-US" dirty="0" err="1"/>
              <a:t>Formate</a:t>
            </a:r>
            <a:r>
              <a:rPr lang="en-US" dirty="0"/>
              <a:t>, </a:t>
            </a:r>
            <a:r>
              <a:rPr lang="en-US" dirty="0" err="1"/>
              <a:t>Geranyl</a:t>
            </a:r>
            <a:r>
              <a:rPr lang="en-US" dirty="0"/>
              <a:t> </a:t>
            </a:r>
            <a:r>
              <a:rPr lang="en-US" dirty="0" err="1"/>
              <a:t>Isovalerate</a:t>
            </a:r>
            <a:r>
              <a:rPr lang="en-US" dirty="0"/>
              <a:t>, </a:t>
            </a:r>
            <a:r>
              <a:rPr lang="en-US" dirty="0" err="1"/>
              <a:t>Geranyl</a:t>
            </a:r>
            <a:r>
              <a:rPr lang="en-US" dirty="0"/>
              <a:t> </a:t>
            </a:r>
            <a:r>
              <a:rPr lang="en-US" dirty="0" err="1"/>
              <a:t>Phenylacetate</a:t>
            </a:r>
            <a:r>
              <a:rPr lang="en-US" dirty="0"/>
              <a:t>, Ginger Oil and Oleoresin, 1-Glutamic Acid, 1-Glutamine, Glycerol, Glycyrrhizin Ammoniated, Grape Juice </a:t>
            </a:r>
            <a:r>
              <a:rPr lang="en-US" dirty="0" err="1"/>
              <a:t>Concentrate,Guaiac</a:t>
            </a:r>
            <a:r>
              <a:rPr lang="en-US" dirty="0"/>
              <a:t> Wood Oil, </a:t>
            </a:r>
            <a:r>
              <a:rPr lang="en-US" dirty="0" err="1"/>
              <a:t>Guaiacol</a:t>
            </a:r>
            <a:r>
              <a:rPr lang="en-US" dirty="0"/>
              <a:t>, Guar Gum, 2,4-Heptadienal, gamma-</a:t>
            </a:r>
            <a:r>
              <a:rPr lang="en-US" dirty="0" err="1"/>
              <a:t>Heptalactone</a:t>
            </a:r>
            <a:r>
              <a:rPr lang="en-US" dirty="0"/>
              <a:t>, </a:t>
            </a:r>
            <a:r>
              <a:rPr lang="en-US" dirty="0" err="1"/>
              <a:t>Heptanoic</a:t>
            </a:r>
            <a:r>
              <a:rPr lang="en-US" dirty="0"/>
              <a:t> Acid, 2-Heptanone, 3-Hepten-2-One, 2-Hepten-4-One, 4-Heptenal, trans -2-Heptenal, </a:t>
            </a:r>
            <a:r>
              <a:rPr lang="en-US" dirty="0" err="1"/>
              <a:t>Heptyl</a:t>
            </a:r>
            <a:r>
              <a:rPr lang="en-US" dirty="0"/>
              <a:t> Acetate, omega-6-Hexadecenlactone, gamma-</a:t>
            </a:r>
            <a:r>
              <a:rPr lang="en-US" dirty="0" err="1"/>
              <a:t>Hexalactone</a:t>
            </a:r>
            <a:r>
              <a:rPr lang="en-US" dirty="0"/>
              <a:t>, </a:t>
            </a:r>
            <a:r>
              <a:rPr lang="en-US" dirty="0" err="1"/>
              <a:t>Hexanal</a:t>
            </a:r>
            <a:r>
              <a:rPr lang="en-US" dirty="0"/>
              <a:t>, </a:t>
            </a:r>
            <a:r>
              <a:rPr lang="en-US" dirty="0" err="1"/>
              <a:t>Hexanoic</a:t>
            </a:r>
            <a:r>
              <a:rPr lang="en-US" dirty="0"/>
              <a:t> Acid, 2-Hexen-1-Ol, 3-Hexen-1-Ol, cis-3-Hexen-1-Yl Acetate, 2-Hexenal, 3-Hexenoic Acid, trans-2-Hexenoic Acid,cis-3-Hexenyl </a:t>
            </a:r>
            <a:r>
              <a:rPr lang="en-US" dirty="0" err="1"/>
              <a:t>Formate</a:t>
            </a:r>
            <a:r>
              <a:rPr lang="en-US" dirty="0"/>
              <a:t>, Hexyl 2-Methylbutyrate, Hexyl Acetate, Hexyl Alcohol, Hexyl </a:t>
            </a:r>
            <a:r>
              <a:rPr lang="en-US" dirty="0" err="1"/>
              <a:t>Phenylacetate</a:t>
            </a:r>
            <a:r>
              <a:rPr lang="en-US" dirty="0"/>
              <a:t>, 1-Histidine, Honey, Hops Oil, Hydrolyzed Milk Solids, Hydrolyzed Plant Proteins, 5-Hydroxy-2,4-Decadienoic Acid delta-Lactone, 4-Hydroxy-2,5-Dimethyl-3(2H)-</a:t>
            </a:r>
            <a:r>
              <a:rPr lang="en-US" dirty="0" err="1"/>
              <a:t>Furanone</a:t>
            </a:r>
            <a:r>
              <a:rPr lang="en-US" dirty="0"/>
              <a:t>, 2-Hydroxy-3,5,5-Trimethyl-2-Cyclohexen-1-One, 4-Hydroxy -3-Pentenoic Acid Lactone, 2-Hydroxy-4-Methylbenzaldehyde, 4-Hydroxybutanoic Acid Lactone, Hydroxycitronellal,6-Hydroxydihydrotheaspirane, 4-(</a:t>
            </a:r>
            <a:r>
              <a:rPr lang="en-US" dirty="0" err="1"/>
              <a:t>para-Hydroxyphenyl</a:t>
            </a:r>
            <a:r>
              <a:rPr lang="en-US" dirty="0"/>
              <a:t>)-2-Butanone, Hyssop Oil, Immortelle Absolute and Extract, alpha-Ionone, beta-Ionone, alpha-</a:t>
            </a:r>
            <a:r>
              <a:rPr lang="en-US" dirty="0" err="1"/>
              <a:t>Irone</a:t>
            </a:r>
            <a:r>
              <a:rPr lang="en-US" dirty="0"/>
              <a:t>, </a:t>
            </a:r>
            <a:r>
              <a:rPr lang="en-US" dirty="0" err="1"/>
              <a:t>Isoamyl</a:t>
            </a:r>
            <a:r>
              <a:rPr lang="en-US" dirty="0"/>
              <a:t> Acetate, </a:t>
            </a:r>
            <a:r>
              <a:rPr lang="en-US" dirty="0" err="1"/>
              <a:t>Isoamyl</a:t>
            </a:r>
            <a:r>
              <a:rPr lang="en-US" dirty="0"/>
              <a:t> Benzoate, </a:t>
            </a:r>
            <a:r>
              <a:rPr lang="en-US" dirty="0" err="1"/>
              <a:t>Isoamyl</a:t>
            </a:r>
            <a:r>
              <a:rPr lang="en-US" dirty="0"/>
              <a:t> Butyrate, </a:t>
            </a:r>
            <a:r>
              <a:rPr lang="en-US" dirty="0" err="1"/>
              <a:t>Isoamyl</a:t>
            </a:r>
            <a:r>
              <a:rPr lang="en-US" dirty="0"/>
              <a:t> </a:t>
            </a:r>
            <a:r>
              <a:rPr lang="en-US" dirty="0" err="1"/>
              <a:t>Cinnamate,Isoamyl</a:t>
            </a:r>
            <a:r>
              <a:rPr lang="en-US" dirty="0"/>
              <a:t> </a:t>
            </a:r>
            <a:r>
              <a:rPr lang="en-US" dirty="0" err="1"/>
              <a:t>Formate</a:t>
            </a:r>
            <a:r>
              <a:rPr lang="en-US" dirty="0"/>
              <a:t>, </a:t>
            </a:r>
            <a:r>
              <a:rPr lang="en-US" dirty="0" err="1"/>
              <a:t>Isoamyl</a:t>
            </a:r>
            <a:r>
              <a:rPr lang="en-US" dirty="0"/>
              <a:t> </a:t>
            </a:r>
            <a:r>
              <a:rPr lang="en-US" dirty="0" err="1"/>
              <a:t>Hexanoate</a:t>
            </a:r>
            <a:r>
              <a:rPr lang="en-US" dirty="0"/>
              <a:t>, </a:t>
            </a:r>
            <a:r>
              <a:rPr lang="en-US" dirty="0" err="1"/>
              <a:t>Isoamyl</a:t>
            </a:r>
            <a:r>
              <a:rPr lang="en-US" dirty="0"/>
              <a:t> </a:t>
            </a:r>
            <a:r>
              <a:rPr lang="en-US" dirty="0" err="1"/>
              <a:t>Isovalerate</a:t>
            </a:r>
            <a:r>
              <a:rPr lang="en-US" dirty="0"/>
              <a:t>, </a:t>
            </a:r>
            <a:r>
              <a:rPr lang="en-US" dirty="0" err="1"/>
              <a:t>Isoamyl</a:t>
            </a:r>
            <a:r>
              <a:rPr lang="en-US" dirty="0"/>
              <a:t> </a:t>
            </a:r>
            <a:r>
              <a:rPr lang="en-US" dirty="0" err="1"/>
              <a:t>Octanoate</a:t>
            </a:r>
            <a:r>
              <a:rPr lang="en-US" dirty="0"/>
              <a:t>, </a:t>
            </a:r>
            <a:r>
              <a:rPr lang="en-US" dirty="0" err="1"/>
              <a:t>Isoamyl</a:t>
            </a:r>
            <a:r>
              <a:rPr lang="en-US" dirty="0"/>
              <a:t> </a:t>
            </a:r>
            <a:r>
              <a:rPr lang="en-US" dirty="0" err="1"/>
              <a:t>Phenylacetate</a:t>
            </a:r>
            <a:r>
              <a:rPr lang="en-US" dirty="0"/>
              <a:t>, </a:t>
            </a:r>
            <a:r>
              <a:rPr lang="en-US" dirty="0" err="1"/>
              <a:t>Isobornyl</a:t>
            </a:r>
            <a:r>
              <a:rPr lang="en-US" dirty="0"/>
              <a:t> Acetate, Isobutyl Acetate, Isobutyl Alcohol, Isobutyl </a:t>
            </a:r>
            <a:r>
              <a:rPr lang="en-US" dirty="0" err="1"/>
              <a:t>Cinnamate</a:t>
            </a:r>
            <a:r>
              <a:rPr lang="en-US" dirty="0"/>
              <a:t>, Isobutyl </a:t>
            </a:r>
            <a:r>
              <a:rPr lang="en-US" dirty="0" err="1"/>
              <a:t>Phenylacetate</a:t>
            </a:r>
            <a:r>
              <a:rPr lang="en-US" dirty="0"/>
              <a:t>, Isobutyl Salicylate,2-Isobutyl-3-Methoxypyrazine, alpha-</a:t>
            </a:r>
            <a:r>
              <a:rPr lang="en-US" dirty="0" err="1"/>
              <a:t>Isobutylphenethyl</a:t>
            </a:r>
            <a:r>
              <a:rPr lang="en-US" dirty="0"/>
              <a:t> Alcohol, </a:t>
            </a:r>
            <a:r>
              <a:rPr lang="en-US" dirty="0" err="1"/>
              <a:t>Isobutyraldehyde</a:t>
            </a:r>
            <a:r>
              <a:rPr lang="en-US" dirty="0"/>
              <a:t>, </a:t>
            </a:r>
            <a:r>
              <a:rPr lang="en-US" dirty="0" err="1"/>
              <a:t>Isobutyric</a:t>
            </a:r>
            <a:r>
              <a:rPr lang="en-US" dirty="0"/>
              <a:t> Acid, </a:t>
            </a:r>
            <a:r>
              <a:rPr lang="en-US" dirty="0" err="1"/>
              <a:t>d,l</a:t>
            </a:r>
            <a:r>
              <a:rPr lang="en-US" dirty="0"/>
              <a:t>-Isoleucine, alpha-</a:t>
            </a:r>
            <a:r>
              <a:rPr lang="en-US" dirty="0" err="1"/>
              <a:t>Isomethylionone</a:t>
            </a:r>
            <a:r>
              <a:rPr lang="en-US" dirty="0"/>
              <a:t>, 2-Isopropylphenol, </a:t>
            </a:r>
            <a:r>
              <a:rPr lang="en-US" dirty="0" err="1"/>
              <a:t>Isovaleric</a:t>
            </a:r>
            <a:r>
              <a:rPr lang="en-US" dirty="0"/>
              <a:t> Acid, Jasmine Absolute, Concrete and Oil, Kola Nut Extract, Labdanum Absolute and Oleoresin, Lactic Acid, </a:t>
            </a:r>
            <a:r>
              <a:rPr lang="en-US" dirty="0" err="1"/>
              <a:t>Lauric</a:t>
            </a:r>
            <a:r>
              <a:rPr lang="en-US" dirty="0"/>
              <a:t> Acid, </a:t>
            </a:r>
            <a:r>
              <a:rPr lang="en-US" dirty="0" err="1"/>
              <a:t>Lauric</a:t>
            </a:r>
            <a:r>
              <a:rPr lang="en-US" dirty="0"/>
              <a:t> Aldehyde, </a:t>
            </a:r>
            <a:r>
              <a:rPr lang="en-US" dirty="0" err="1"/>
              <a:t>Lavandin</a:t>
            </a:r>
            <a:r>
              <a:rPr lang="en-US" dirty="0"/>
              <a:t> Oil, Lavender Oil, Lemon Oil and Extract, Lemongrass Oil, 1-Leucine, </a:t>
            </a:r>
            <a:r>
              <a:rPr lang="en-US" dirty="0" err="1"/>
              <a:t>Levulinic</a:t>
            </a:r>
            <a:r>
              <a:rPr lang="en-US" dirty="0"/>
              <a:t> Acid, Licorice Root, Fluid, Extract and Powder, Lime Oil , Linalool, Linalool Oxide, </a:t>
            </a:r>
            <a:r>
              <a:rPr lang="en-US" dirty="0" err="1"/>
              <a:t>Linalyl</a:t>
            </a:r>
            <a:r>
              <a:rPr lang="en-US" dirty="0"/>
              <a:t> Acetate, Linden Flowers, </a:t>
            </a:r>
            <a:r>
              <a:rPr lang="en-US" dirty="0" err="1"/>
              <a:t>Lovage</a:t>
            </a:r>
            <a:r>
              <a:rPr lang="en-US" dirty="0"/>
              <a:t> Oil And Extract, 1-Lysine, Mace Powder, Extract and Oil , Magnesium Carbonate, Malic Acid, Malt and Malt Extract, </a:t>
            </a:r>
            <a:r>
              <a:rPr lang="en-US" dirty="0" err="1"/>
              <a:t>Maltodextrin</a:t>
            </a:r>
            <a:r>
              <a:rPr lang="en-US" dirty="0"/>
              <a:t>, </a:t>
            </a:r>
            <a:r>
              <a:rPr lang="en-US" dirty="0" err="1"/>
              <a:t>Maltol</a:t>
            </a:r>
            <a:r>
              <a:rPr lang="en-US" dirty="0"/>
              <a:t>, </a:t>
            </a:r>
            <a:r>
              <a:rPr lang="en-US" dirty="0" err="1"/>
              <a:t>Maltyl</a:t>
            </a:r>
            <a:r>
              <a:rPr lang="en-US" dirty="0"/>
              <a:t> </a:t>
            </a:r>
            <a:r>
              <a:rPr lang="en-US" dirty="0" err="1"/>
              <a:t>Isobutyrate</a:t>
            </a:r>
            <a:r>
              <a:rPr lang="en-US" dirty="0"/>
              <a:t>, Mandarin Oil, Maple Syrup and Concentrate, Mate Leaf, Absolute and Oil, para-Mentha-8-Thiol-3-One, Menthol, </a:t>
            </a:r>
            <a:r>
              <a:rPr lang="en-US" dirty="0" err="1"/>
              <a:t>Menthone,Menthyl</a:t>
            </a:r>
            <a:r>
              <a:rPr lang="en-US" dirty="0"/>
              <a:t> Acetate, dl-Methionine, </a:t>
            </a:r>
            <a:r>
              <a:rPr lang="en-US" dirty="0" err="1"/>
              <a:t>Methoprene</a:t>
            </a:r>
            <a:r>
              <a:rPr lang="en-US" dirty="0"/>
              <a:t>, 2-Methoxy-4-Methylphenol, 2-Methoxy-4-Vinylphenol, </a:t>
            </a:r>
            <a:r>
              <a:rPr lang="en-US" dirty="0" err="1"/>
              <a:t>para-Methoxybenzaldehyde</a:t>
            </a:r>
            <a:r>
              <a:rPr lang="en-US" dirty="0"/>
              <a:t>, 1-(</a:t>
            </a:r>
            <a:r>
              <a:rPr lang="en-US" dirty="0" err="1"/>
              <a:t>para-Methoxyphenyl</a:t>
            </a:r>
            <a:r>
              <a:rPr lang="en-US" dirty="0"/>
              <a:t>)-1-Penten-3-One, 4-(</a:t>
            </a:r>
            <a:r>
              <a:rPr lang="en-US" dirty="0" err="1"/>
              <a:t>para-Methoxyphenyl</a:t>
            </a:r>
            <a:r>
              <a:rPr lang="en-US" dirty="0"/>
              <a:t>)-2-Butanone, 1-(</a:t>
            </a:r>
            <a:r>
              <a:rPr lang="en-US" dirty="0" err="1"/>
              <a:t>para-Methoxyphenyl</a:t>
            </a:r>
            <a:r>
              <a:rPr lang="en-US" dirty="0"/>
              <a:t>)-2-Propanone, </a:t>
            </a:r>
            <a:r>
              <a:rPr lang="en-US" dirty="0" err="1"/>
              <a:t>Methoxypyrazine</a:t>
            </a:r>
            <a:r>
              <a:rPr lang="en-US" dirty="0"/>
              <a:t>, Methyl 2-Furoate, Methyl 2-Octynoate, Methyl 2-Pyrrolyl Ketone, Methyl </a:t>
            </a:r>
            <a:r>
              <a:rPr lang="en-US" dirty="0" err="1"/>
              <a:t>Anisate</a:t>
            </a:r>
            <a:r>
              <a:rPr lang="en-US" dirty="0"/>
              <a:t>, Methyl </a:t>
            </a:r>
            <a:r>
              <a:rPr lang="en-US" dirty="0" err="1"/>
              <a:t>Anthranilate</a:t>
            </a:r>
            <a:r>
              <a:rPr lang="en-US" dirty="0"/>
              <a:t>, Methyl Benzoate, Methyl </a:t>
            </a:r>
            <a:r>
              <a:rPr lang="en-US" dirty="0" err="1"/>
              <a:t>Cinnamate</a:t>
            </a:r>
            <a:r>
              <a:rPr lang="en-US" dirty="0"/>
              <a:t>, Methyl </a:t>
            </a:r>
            <a:r>
              <a:rPr lang="en-US" dirty="0" err="1"/>
              <a:t>Dihydrojasmonate</a:t>
            </a:r>
            <a:r>
              <a:rPr lang="en-US" dirty="0"/>
              <a:t>, Methyl Ester of Rosin, P </a:t>
            </a:r>
            <a:r>
              <a:rPr lang="en-US" dirty="0" err="1"/>
              <a:t>artially</a:t>
            </a:r>
            <a:r>
              <a:rPr lang="en-US" dirty="0"/>
              <a:t> Hydrogenated, Methyl </a:t>
            </a:r>
            <a:r>
              <a:rPr lang="en-US" dirty="0" err="1"/>
              <a:t>Isovalerate</a:t>
            </a:r>
            <a:r>
              <a:rPr lang="en-US" dirty="0"/>
              <a:t>, Methyl </a:t>
            </a:r>
            <a:r>
              <a:rPr lang="en-US" dirty="0" err="1"/>
              <a:t>Linoleate</a:t>
            </a:r>
            <a:r>
              <a:rPr lang="en-US" dirty="0"/>
              <a:t> (48%), Methyl </a:t>
            </a:r>
            <a:r>
              <a:rPr lang="en-US" dirty="0" err="1"/>
              <a:t>Linolenate</a:t>
            </a:r>
            <a:r>
              <a:rPr lang="en-US" dirty="0"/>
              <a:t> (52%) Mixture, Methyl </a:t>
            </a:r>
            <a:r>
              <a:rPr lang="en-US" dirty="0" err="1"/>
              <a:t>Naphthyl</a:t>
            </a:r>
            <a:r>
              <a:rPr lang="en-US" dirty="0"/>
              <a:t> Ketone, Methyl </a:t>
            </a:r>
            <a:r>
              <a:rPr lang="en-US" dirty="0" err="1"/>
              <a:t>Nicotinate</a:t>
            </a:r>
            <a:r>
              <a:rPr lang="en-US" dirty="0"/>
              <a:t>, Methyl </a:t>
            </a:r>
            <a:r>
              <a:rPr lang="en-US" dirty="0" err="1"/>
              <a:t>Phenylacetate</a:t>
            </a:r>
            <a:r>
              <a:rPr lang="en-US" dirty="0"/>
              <a:t>, Methyl Salicylate, Methyl Sulfide, 3-Methyl-1-Cyclopentadecanone, 4-Methyl-1-Phenyl-2-Pentanone, 5-Methyl-2-Phenyl-2-Hexenal, 5-Methyl-2-Thiophenecarboxaldehyde, 6-Methyl-3,-5-Heptadien-2-One, 2-Methyl-3- (</a:t>
            </a:r>
            <a:r>
              <a:rPr lang="en-US" dirty="0" err="1"/>
              <a:t>para-Isopropylphenyl</a:t>
            </a:r>
            <a:r>
              <a:rPr lang="en-US" dirty="0"/>
              <a:t>) </a:t>
            </a:r>
            <a:r>
              <a:rPr lang="en-US" dirty="0" err="1"/>
              <a:t>Propionaldehyde</a:t>
            </a:r>
            <a:r>
              <a:rPr lang="en-US" dirty="0"/>
              <a:t>, 5-Methyl-3-Hexen-2-One, 1-Methyl-3Methoxy-4-Isopropylbenzene, 4-Methyl-3-Pentene-2-One, 2-Methyl-4-Phenylbutyraldehyde, 6-Methyl-5-Hepten-2-One, 4-Methyl-5-Thiazoleethanol,4-Methyl-5-Vinylthiazole, Methyl-alpha-Ionone, Methyl-trans-2-Butenoic Acid, 4-Methylacetophenone, </a:t>
            </a:r>
            <a:r>
              <a:rPr lang="en-US" dirty="0" err="1"/>
              <a:t>para-Methylanisole</a:t>
            </a:r>
            <a:r>
              <a:rPr lang="en-US" dirty="0"/>
              <a:t>, alpha-</a:t>
            </a:r>
            <a:r>
              <a:rPr lang="en-US" dirty="0" err="1"/>
              <a:t>Methylbenzyl</a:t>
            </a:r>
            <a:r>
              <a:rPr lang="en-US" dirty="0"/>
              <a:t> Acetate, alpha-</a:t>
            </a:r>
            <a:r>
              <a:rPr lang="en-US" dirty="0" err="1"/>
              <a:t>Methylbenzyl</a:t>
            </a:r>
            <a:r>
              <a:rPr lang="en-US" dirty="0"/>
              <a:t> Alcohol, 2-Methylbutyraldehyde, 3-Methylbutyraldehyde, 2-Methylbutyric Acid, alpha-</a:t>
            </a:r>
            <a:r>
              <a:rPr lang="en-US" dirty="0" err="1"/>
              <a:t>Methylcinnamaldehyde</a:t>
            </a:r>
            <a:r>
              <a:rPr lang="en-US" dirty="0"/>
              <a:t>, </a:t>
            </a:r>
            <a:r>
              <a:rPr lang="en-US" dirty="0" err="1"/>
              <a:t>Methylcyclopentenolone</a:t>
            </a:r>
            <a:r>
              <a:rPr lang="en-US" dirty="0"/>
              <a:t>, 2-Methylheptanoic Acid, 2-Methylhexanoic Acid, 3-Methylpentanoic Acid, 4-Methylpentanoic Acid, 2-Methylpyrazine, 5-Methylquinoxaline, 2-Methyltetrahydrofuran-3-One, (</a:t>
            </a:r>
            <a:r>
              <a:rPr lang="en-US" dirty="0" err="1"/>
              <a:t>Methylthio</a:t>
            </a:r>
            <a:r>
              <a:rPr lang="en-US" dirty="0"/>
              <a:t>)</a:t>
            </a:r>
            <a:r>
              <a:rPr lang="en-US" dirty="0" err="1"/>
              <a:t>Methylpyrazine</a:t>
            </a:r>
            <a:r>
              <a:rPr lang="en-US" dirty="0"/>
              <a:t> (Mixture Of Isomers), 3-Methylthiopropionaldehyde, Methyl 3-Methylthiopropionate, 2-Methylvaleric Acid, Mimosa Absolute and Extract, Molasses Extract and Tincture, Mountain Maple Solid Extract, Mullein Flowers, </a:t>
            </a:r>
            <a:r>
              <a:rPr lang="en-US" dirty="0" err="1"/>
              <a:t>Myristaldehyde</a:t>
            </a:r>
            <a:r>
              <a:rPr lang="en-US" dirty="0"/>
              <a:t>, </a:t>
            </a:r>
            <a:r>
              <a:rPr lang="en-US" dirty="0" err="1"/>
              <a:t>Myristic</a:t>
            </a:r>
            <a:r>
              <a:rPr lang="en-US" dirty="0"/>
              <a:t> Acid, Myrrh Oil, beta-</a:t>
            </a:r>
            <a:r>
              <a:rPr lang="en-US" dirty="0" err="1"/>
              <a:t>Napthyl</a:t>
            </a:r>
            <a:r>
              <a:rPr lang="en-US" dirty="0"/>
              <a:t> Ethyl Ether, </a:t>
            </a:r>
            <a:r>
              <a:rPr lang="en-US" dirty="0" err="1"/>
              <a:t>Nerol</a:t>
            </a:r>
            <a:r>
              <a:rPr lang="en-US" dirty="0"/>
              <a:t>, </a:t>
            </a:r>
            <a:r>
              <a:rPr lang="en-US" dirty="0" err="1"/>
              <a:t>Neroli</a:t>
            </a:r>
            <a:r>
              <a:rPr lang="en-US" dirty="0"/>
              <a:t> </a:t>
            </a:r>
            <a:r>
              <a:rPr lang="en-US" dirty="0" err="1"/>
              <a:t>Bigarde</a:t>
            </a:r>
            <a:r>
              <a:rPr lang="en-US" dirty="0"/>
              <a:t> Oil, </a:t>
            </a:r>
            <a:r>
              <a:rPr lang="en-US" dirty="0" err="1"/>
              <a:t>Nerolidol</a:t>
            </a:r>
            <a:r>
              <a:rPr lang="en-US" dirty="0"/>
              <a:t>, Nona-2-trans,6-cis-Dienal, 2,6-Nonadien-1-Ol, </a:t>
            </a:r>
            <a:endParaRPr lang="ru-RU" dirty="0"/>
          </a:p>
        </p:txBody>
      </p:sp>
    </p:spTree>
    <p:extLst>
      <p:ext uri="{BB962C8B-B14F-4D97-AF65-F5344CB8AC3E}">
        <p14:creationId xmlns:p14="http://schemas.microsoft.com/office/powerpoint/2010/main" val="1863264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2218258"/>
          </a:xfrm>
        </p:spPr>
        <p:txBody>
          <a:bodyPr>
            <a:normAutofit fontScale="90000"/>
          </a:bodyPr>
          <a:lstStyle/>
          <a:p>
            <a:r>
              <a:rPr lang="ru-RU" sz="2400" dirty="0" smtClean="0"/>
              <a:t>Плацента человека - гемохориального типа и с момента </a:t>
            </a:r>
            <a:r>
              <a:rPr lang="ru-RU" sz="2400" dirty="0" err="1" smtClean="0"/>
              <a:t>нидации</a:t>
            </a:r>
            <a:r>
              <a:rPr lang="ru-RU" sz="2400" dirty="0" smtClean="0"/>
              <a:t> </a:t>
            </a:r>
            <a:r>
              <a:rPr lang="ru-RU" sz="2400" dirty="0" err="1" smtClean="0"/>
              <a:t>бластоцисты</a:t>
            </a:r>
            <a:r>
              <a:rPr lang="ru-RU" sz="2400" dirty="0" smtClean="0"/>
              <a:t>  зародыш опосредовано имеет контакт с кровью матери.</a:t>
            </a:r>
            <a:br>
              <a:rPr lang="ru-RU" sz="2400" dirty="0" smtClean="0"/>
            </a:br>
            <a:r>
              <a:rPr lang="ru-RU" sz="2400" dirty="0" smtClean="0"/>
              <a:t>Плацента обладает защитной функцией, но чем меньше масса химического вещества, тем легче оно проникает через гемато-плацентарный барьер.</a:t>
            </a:r>
            <a:endParaRPr lang="ru-RU" sz="2400" dirty="0"/>
          </a:p>
        </p:txBody>
      </p:sp>
      <p:sp>
        <p:nvSpPr>
          <p:cNvPr id="6" name="Объект 5"/>
          <p:cNvSpPr>
            <a:spLocks noGrp="1"/>
          </p:cNvSpPr>
          <p:nvPr>
            <p:ph idx="1"/>
          </p:nvPr>
        </p:nvSpPr>
        <p:spPr>
          <a:xfrm>
            <a:off x="457200" y="2420888"/>
            <a:ext cx="8229600" cy="4104456"/>
          </a:xfrm>
        </p:spPr>
        <p:txBody>
          <a:bodyPr/>
          <a:lstStyle/>
          <a:p>
            <a:pPr marL="0" indent="0" algn="ctr">
              <a:buNone/>
            </a:pPr>
            <a:r>
              <a:rPr lang="ru-RU" dirty="0" smtClean="0"/>
              <a:t>Последствия воздействия зависят от стадии развития и </a:t>
            </a:r>
            <a:r>
              <a:rPr lang="ru-RU" dirty="0" err="1" smtClean="0"/>
              <a:t>гестационного</a:t>
            </a:r>
            <a:r>
              <a:rPr lang="ru-RU" dirty="0" smtClean="0"/>
              <a:t> возраста</a:t>
            </a:r>
            <a:endParaRPr lang="ru-RU" dirty="0"/>
          </a:p>
        </p:txBody>
      </p:sp>
      <p:sp>
        <p:nvSpPr>
          <p:cNvPr id="7" name="Выноска со стрелкой вниз 6"/>
          <p:cNvSpPr/>
          <p:nvPr/>
        </p:nvSpPr>
        <p:spPr>
          <a:xfrm>
            <a:off x="611560" y="3501008"/>
            <a:ext cx="3312368" cy="914400"/>
          </a:xfrm>
          <a:prstGeom prst="downArrow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 триместр: органогенез</a:t>
            </a:r>
            <a:endParaRPr lang="ru-RU" dirty="0"/>
          </a:p>
        </p:txBody>
      </p:sp>
      <p:sp>
        <p:nvSpPr>
          <p:cNvPr id="8" name="Выноска со стрелкой вниз 7"/>
          <p:cNvSpPr/>
          <p:nvPr/>
        </p:nvSpPr>
        <p:spPr>
          <a:xfrm>
            <a:off x="4283968" y="3501008"/>
            <a:ext cx="4320480" cy="914400"/>
          </a:xfrm>
          <a:prstGeom prst="downArrow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 и 3 триместр: </a:t>
            </a:r>
            <a:r>
              <a:rPr lang="ru-RU" dirty="0" err="1" smtClean="0"/>
              <a:t>системогенез</a:t>
            </a:r>
            <a:r>
              <a:rPr lang="ru-RU" dirty="0" smtClean="0"/>
              <a:t> и рост</a:t>
            </a:r>
            <a:endParaRPr lang="ru-RU" dirty="0"/>
          </a:p>
        </p:txBody>
      </p:sp>
      <p:sp>
        <p:nvSpPr>
          <p:cNvPr id="9" name="Скругленный прямоугольник 8"/>
          <p:cNvSpPr/>
          <p:nvPr/>
        </p:nvSpPr>
        <p:spPr>
          <a:xfrm>
            <a:off x="611560" y="4415408"/>
            <a:ext cx="3312368" cy="1821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Гибель эмбриона.</a:t>
            </a:r>
          </a:p>
          <a:p>
            <a:pPr algn="ctr"/>
            <a:r>
              <a:rPr lang="ru-RU" sz="2000" b="1" dirty="0" smtClean="0">
                <a:solidFill>
                  <a:srgbClr val="C00000"/>
                </a:solidFill>
              </a:rPr>
              <a:t>Аномалии развития.</a:t>
            </a:r>
            <a:endParaRPr lang="ru-RU" sz="2000" b="1" dirty="0">
              <a:solidFill>
                <a:srgbClr val="C00000"/>
              </a:solidFill>
            </a:endParaRPr>
          </a:p>
        </p:txBody>
      </p:sp>
      <p:sp>
        <p:nvSpPr>
          <p:cNvPr id="10" name="Скругленный прямоугольник 9"/>
          <p:cNvSpPr/>
          <p:nvPr/>
        </p:nvSpPr>
        <p:spPr>
          <a:xfrm>
            <a:off x="4296792" y="4431889"/>
            <a:ext cx="4320480" cy="1821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00000"/>
                </a:solidFill>
              </a:rPr>
              <a:t>Болезни.</a:t>
            </a:r>
          </a:p>
          <a:p>
            <a:pPr algn="ctr"/>
            <a:r>
              <a:rPr lang="ru-RU" b="1" dirty="0" smtClean="0">
                <a:solidFill>
                  <a:srgbClr val="C00000"/>
                </a:solidFill>
              </a:rPr>
              <a:t>ХФПН и задержка внутриутробного роста и развития.</a:t>
            </a:r>
          </a:p>
          <a:p>
            <a:pPr algn="ctr"/>
            <a:r>
              <a:rPr lang="ru-RU" b="1" dirty="0" smtClean="0">
                <a:solidFill>
                  <a:srgbClr val="C00000"/>
                </a:solidFill>
              </a:rPr>
              <a:t>Гибель плода. Асфиксия в родах.</a:t>
            </a:r>
            <a:endParaRPr lang="ru-RU" b="1" dirty="0">
              <a:solidFill>
                <a:srgbClr val="C00000"/>
              </a:solidFill>
            </a:endParaRPr>
          </a:p>
        </p:txBody>
      </p:sp>
    </p:spTree>
    <p:extLst>
      <p:ext uri="{BB962C8B-B14F-4D97-AF65-F5344CB8AC3E}">
        <p14:creationId xmlns:p14="http://schemas.microsoft.com/office/powerpoint/2010/main" val="1025911516"/>
      </p:ext>
    </p:extLst>
  </p:cSld>
  <p:clrMapOvr>
    <a:masterClrMapping/>
  </p:clrMapOvr>
</p:sld>
</file>

<file path=ppt/theme/theme1.xml><?xml version="1.0" encoding="utf-8"?>
<a:theme xmlns:a="http://schemas.openxmlformats.org/drawingml/2006/main" name="14_Office Them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TS101919244</Template>
  <TotalTime>5267</TotalTime>
  <Words>4452</Words>
  <Application>Microsoft Office PowerPoint</Application>
  <PresentationFormat>Экран (4:3)</PresentationFormat>
  <Paragraphs>221</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14_Office Theme</vt:lpstr>
      <vt:lpstr>МИНИСТРЕРСТВО ЗДРАВООХРАНЕНИЯ РЯЗАНСКОЙ ОБЛАСТИ</vt:lpstr>
      <vt:lpstr>Пред-история: вопрос, заданный акушер-гинекологу на приеме беременной женщиной – можно ли продолжить курить?</vt:lpstr>
      <vt:lpstr>Надписи на пачках сигарет, они не для нас?!</vt:lpstr>
      <vt:lpstr>Актуализация темы</vt:lpstr>
      <vt:lpstr>Эпидемиология. По данным исследования «Глобальный опрос взрослого населения о потреблении табака» (GATS), 2009; в России курит:</vt:lpstr>
      <vt:lpstr>В приобщении к курению активно участвует будущее России </vt:lpstr>
      <vt:lpstr>Получается, что по мере взросления и приобретается  жизненный опыт вредных привычек. И даже наступление беременности у многих не формирует доминанты ответственности за свое потомство.</vt:lpstr>
      <vt:lpstr> Курильщики вдыхают смертельный коктейль ядовитых химических веществ, включая мышьяк,  а также еще более 4000 компонентов, большинство которых являются фармакологически активными, токсичными, мутагенными и канцерогенными.</vt:lpstr>
      <vt:lpstr>Плацента человека - гемохориального типа и с момента нидации бластоцисты  зародыш опосредовано имеет контакт с кровью матери. Плацента обладает защитной функцией, но чем меньше масса химического вещества, тем легче оно проникает через гемато-плацентарный барьер.</vt:lpstr>
      <vt:lpstr>1 триместр: события каждый день</vt:lpstr>
      <vt:lpstr>2 и 3 триместры: патогенез плацентарной недостаточности.</vt:lpstr>
      <vt:lpstr>Во время курения концентрация карбоксигемоглобина в крови плода превышает таковую в крови матери в 2-3 раза, что приводит к его тяжелой гипоксии.</vt:lpstr>
      <vt:lpstr>Доказательная база</vt:lpstr>
      <vt:lpstr>Lumley J, Oliver SS, Chamberlain C, Oakley L, CD001055 </vt:lpstr>
      <vt:lpstr>Задачи медработников, согласно рекомендациям ВОЗ: </vt:lpstr>
      <vt:lpstr>Клинические рекомендации и национальные руководства:</vt:lpstr>
      <vt:lpstr>Глава 12 Основы рационального поведения и питания во время беременности</vt:lpstr>
      <vt:lpstr>Клинический протокол. «Ведение нормальной беременности (беременности низкого риска, неосложненной беременности)</vt:lpstr>
      <vt:lpstr>Приложение N 4 к Порядку оказания медицинской помощи по профилю "акушерство и  гинекология (за исключением использования вспомогательных репродуктивных технологий)", утв. Приказом Министерства здравоохранения РФ от 1 ноября 2012 г. N 572н </vt:lpstr>
      <vt:lpstr>Рамочная конвенция Всемирной организации здравоохранения по борьбе против табака (РКБТ) </vt:lpstr>
      <vt:lpstr>29 ноября 2004 года Сторонами Конвенции стали 40 стран. 27 февраля 2005 года Конвенция вступила в силу. С этой даты она стала обязательной для её Сторон. Россия присоединилась к Конвенции 11 мая 2008 года. </vt:lpstr>
      <vt:lpstr>Презентация PowerPoint</vt:lpstr>
      <vt:lpstr>Dura lex,  sed lex!  </vt:lpstr>
      <vt:lpstr>  Статья 4. Основные принципы охраны здоровья граждан от воздействия окружающего табачного дыма и последствий потребления табака </vt:lpstr>
      <vt:lpstr>  Статья 9. Права и обязанности граждан в сфере охраны здоровья граждан от воздействия окружающего табачного дыма и последствий потребления табака </vt:lpstr>
      <vt:lpstr>Статья 15. Просвещение населения и информирование его о вреде потребления табака и вредном воздействии окружающего табачного дыма</vt:lpstr>
      <vt:lpstr>Статья 17. Оказание гражданам медицинской помощи, направленной на прекращение потребления табака, лечение табачной зависимости и последствий потребления табака</vt:lpstr>
      <vt:lpstr>КоАП</vt:lpstr>
      <vt:lpstr>Презентация PowerPoint</vt:lpstr>
      <vt:lpstr>Итак: Курить или не курить беременной женщине? </vt:lpstr>
      <vt:lpstr>Литература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МИНИСТРЕРСТВО ЗДРАВООХРАНЕНИЯ РЯЗАНСКОЙ ОБЛАСТИ</dc:title>
  <dc:creator>Миров</dc:creator>
  <cp:lastModifiedBy>Миров</cp:lastModifiedBy>
  <cp:revision>31</cp:revision>
  <dcterms:created xsi:type="dcterms:W3CDTF">2014-08-21T14:26:36Z</dcterms:created>
  <dcterms:modified xsi:type="dcterms:W3CDTF">2014-08-25T15:23:39Z</dcterms:modified>
</cp:coreProperties>
</file>