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6" r:id="rId14"/>
    <p:sldId id="268" r:id="rId15"/>
    <p:sldId id="269" r:id="rId16"/>
    <p:sldId id="270" r:id="rId17"/>
    <p:sldId id="271" r:id="rId18"/>
    <p:sldId id="272" r:id="rId19"/>
    <p:sldId id="273" r:id="rId20"/>
    <p:sldId id="279" r:id="rId21"/>
    <p:sldId id="274" r:id="rId22"/>
    <p:sldId id="275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4" autoAdjust="0"/>
  </p:normalViewPr>
  <p:slideViewPr>
    <p:cSldViewPr>
      <p:cViewPr>
        <p:scale>
          <a:sx n="84" d="100"/>
          <a:sy n="84" d="100"/>
        </p:scale>
        <p:origin x="-744" y="55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603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-конечная звезда 7"/>
          <p:cNvSpPr/>
          <p:nvPr/>
        </p:nvSpPr>
        <p:spPr>
          <a:xfrm>
            <a:off x="107504" y="457152"/>
            <a:ext cx="589908" cy="566312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  <a:scene3d>
            <a:camera prst="orthographicFront">
              <a:rot lat="0" lon="0" rev="209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5-конечная звезда 8"/>
          <p:cNvSpPr/>
          <p:nvPr/>
        </p:nvSpPr>
        <p:spPr>
          <a:xfrm>
            <a:off x="971600" y="5308816"/>
            <a:ext cx="292109" cy="280424"/>
          </a:xfrm>
          <a:prstGeom prst="star5">
            <a:avLst/>
          </a:prstGeom>
          <a:solidFill>
            <a:srgbClr val="FFAD09">
              <a:alpha val="98039"/>
            </a:srgbClr>
          </a:solidFill>
          <a:ln>
            <a:noFill/>
          </a:ln>
          <a:effectLst>
            <a:glow rad="1905000">
              <a:schemeClr val="bg1">
                <a:alpha val="8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5-конечная звезда 10"/>
          <p:cNvSpPr/>
          <p:nvPr/>
        </p:nvSpPr>
        <p:spPr>
          <a:xfrm>
            <a:off x="2453613" y="5361549"/>
            <a:ext cx="462203" cy="443715"/>
          </a:xfrm>
          <a:prstGeom prst="star5">
            <a:avLst/>
          </a:prstGeom>
          <a:solidFill>
            <a:schemeClr val="tx2">
              <a:lumMod val="60000"/>
              <a:lumOff val="4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28000"/>
              </a:schemeClr>
            </a:glow>
            <a:softEdge rad="0"/>
          </a:effectLst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5-конечная звезда 11"/>
          <p:cNvSpPr/>
          <p:nvPr/>
        </p:nvSpPr>
        <p:spPr>
          <a:xfrm>
            <a:off x="1331005" y="4532976"/>
            <a:ext cx="450050" cy="432048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5-конечная звезда 12"/>
          <p:cNvSpPr/>
          <p:nvPr/>
        </p:nvSpPr>
        <p:spPr>
          <a:xfrm>
            <a:off x="1319290" y="194507"/>
            <a:ext cx="461765" cy="443295"/>
          </a:xfrm>
          <a:prstGeom prst="star5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  <a:scene3d>
            <a:camera prst="orthographicFront">
              <a:rot lat="0" lon="0" rev="19499999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5-конечная звезда 14"/>
          <p:cNvSpPr/>
          <p:nvPr/>
        </p:nvSpPr>
        <p:spPr>
          <a:xfrm>
            <a:off x="1319290" y="1988840"/>
            <a:ext cx="461765" cy="443295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" name="5-конечная звезда 15"/>
          <p:cNvSpPr/>
          <p:nvPr/>
        </p:nvSpPr>
        <p:spPr>
          <a:xfrm>
            <a:off x="2695715" y="5118642"/>
            <a:ext cx="220101" cy="211297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5-конечная звезда 16"/>
          <p:cNvSpPr/>
          <p:nvPr/>
        </p:nvSpPr>
        <p:spPr>
          <a:xfrm>
            <a:off x="669863" y="3891110"/>
            <a:ext cx="437508" cy="420008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5-конечная звезда 18"/>
          <p:cNvSpPr/>
          <p:nvPr/>
        </p:nvSpPr>
        <p:spPr>
          <a:xfrm>
            <a:off x="903557" y="6071756"/>
            <a:ext cx="322471" cy="309572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3" name="5-конечная звезда 19"/>
          <p:cNvSpPr/>
          <p:nvPr/>
        </p:nvSpPr>
        <p:spPr>
          <a:xfrm>
            <a:off x="1172511" y="3190664"/>
            <a:ext cx="328047" cy="314925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5-конечная звезда 20"/>
          <p:cNvSpPr/>
          <p:nvPr/>
        </p:nvSpPr>
        <p:spPr>
          <a:xfrm>
            <a:off x="1093509" y="968146"/>
            <a:ext cx="238131" cy="228606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" name="5-конечная звезда 21"/>
          <p:cNvSpPr/>
          <p:nvPr/>
        </p:nvSpPr>
        <p:spPr>
          <a:xfrm>
            <a:off x="2076520" y="1166685"/>
            <a:ext cx="147477" cy="141578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5-конечная звезда 22"/>
          <p:cNvSpPr/>
          <p:nvPr/>
        </p:nvSpPr>
        <p:spPr>
          <a:xfrm>
            <a:off x="522386" y="4905206"/>
            <a:ext cx="294954" cy="283156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7" name="5-конечная звезда 23"/>
          <p:cNvSpPr/>
          <p:nvPr/>
        </p:nvSpPr>
        <p:spPr>
          <a:xfrm rot="5400000">
            <a:off x="1633578" y="3644435"/>
            <a:ext cx="294954" cy="283156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8" name="5-конечная звезда 24"/>
          <p:cNvSpPr/>
          <p:nvPr/>
        </p:nvSpPr>
        <p:spPr>
          <a:xfrm>
            <a:off x="3084206" y="6432363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9" name="5-конечная звезда 25"/>
          <p:cNvSpPr/>
          <p:nvPr/>
        </p:nvSpPr>
        <p:spPr>
          <a:xfrm>
            <a:off x="2017675" y="416154"/>
            <a:ext cx="147477" cy="141578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0" name="5-конечная звезда 26"/>
          <p:cNvSpPr/>
          <p:nvPr/>
        </p:nvSpPr>
        <p:spPr>
          <a:xfrm>
            <a:off x="3233197" y="4409890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5-конечная звезда 27"/>
          <p:cNvSpPr/>
          <p:nvPr/>
        </p:nvSpPr>
        <p:spPr>
          <a:xfrm>
            <a:off x="210926" y="3049086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5-конечная звезда 28"/>
          <p:cNvSpPr/>
          <p:nvPr/>
        </p:nvSpPr>
        <p:spPr>
          <a:xfrm>
            <a:off x="2624323" y="3575454"/>
            <a:ext cx="147477" cy="141578"/>
          </a:xfrm>
          <a:prstGeom prst="star5">
            <a:avLst/>
          </a:prstGeom>
          <a:solidFill>
            <a:srgbClr val="FFAD09">
              <a:alpha val="96078"/>
            </a:srgb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5-конечная звезда 29"/>
          <p:cNvSpPr/>
          <p:nvPr/>
        </p:nvSpPr>
        <p:spPr>
          <a:xfrm>
            <a:off x="7304843" y="6455774"/>
            <a:ext cx="147477" cy="141578"/>
          </a:xfrm>
          <a:prstGeom prst="star5">
            <a:avLst/>
          </a:prstGeom>
          <a:solidFill>
            <a:srgbClr val="FFAD09">
              <a:alpha val="96078"/>
            </a:srgb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5-конечная звезда 30"/>
          <p:cNvSpPr/>
          <p:nvPr/>
        </p:nvSpPr>
        <p:spPr>
          <a:xfrm>
            <a:off x="1331640" y="767142"/>
            <a:ext cx="147477" cy="141578"/>
          </a:xfrm>
          <a:prstGeom prst="star5">
            <a:avLst/>
          </a:prstGeom>
          <a:solidFill>
            <a:srgbClr val="FFAD09">
              <a:alpha val="96078"/>
            </a:srgb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5-конечная звезда 31"/>
          <p:cNvSpPr/>
          <p:nvPr/>
        </p:nvSpPr>
        <p:spPr>
          <a:xfrm>
            <a:off x="6440747" y="5157192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5-конечная звезда 32"/>
          <p:cNvSpPr/>
          <p:nvPr/>
        </p:nvSpPr>
        <p:spPr>
          <a:xfrm>
            <a:off x="827584" y="116632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5-конечная звезда 33"/>
          <p:cNvSpPr/>
          <p:nvPr/>
        </p:nvSpPr>
        <p:spPr>
          <a:xfrm>
            <a:off x="2334292" y="1484784"/>
            <a:ext cx="437508" cy="420008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5-конечная звезда 34"/>
          <p:cNvSpPr/>
          <p:nvPr/>
        </p:nvSpPr>
        <p:spPr>
          <a:xfrm rot="991530">
            <a:off x="5432738" y="5914520"/>
            <a:ext cx="685017" cy="582180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5-конечная звезда 35"/>
          <p:cNvSpPr/>
          <p:nvPr/>
        </p:nvSpPr>
        <p:spPr>
          <a:xfrm rot="16200000">
            <a:off x="6588224" y="6088681"/>
            <a:ext cx="304841" cy="292647"/>
          </a:xfrm>
          <a:prstGeom prst="star5">
            <a:avLst/>
          </a:prstGeom>
          <a:solidFill>
            <a:schemeClr val="tx2">
              <a:lumMod val="60000"/>
              <a:lumOff val="4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28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5-конечная звезда 9"/>
          <p:cNvSpPr/>
          <p:nvPr/>
        </p:nvSpPr>
        <p:spPr>
          <a:xfrm>
            <a:off x="124272" y="5397072"/>
            <a:ext cx="450050" cy="43204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1" name="5-конечная звезда 37"/>
          <p:cNvSpPr/>
          <p:nvPr/>
        </p:nvSpPr>
        <p:spPr>
          <a:xfrm>
            <a:off x="4059166" y="6000315"/>
            <a:ext cx="450050" cy="432048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  <a:scene3d>
            <a:camera prst="orthographicFront">
              <a:rot lat="0" lon="0" rev="12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5-конечная звезда 39"/>
          <p:cNvSpPr/>
          <p:nvPr/>
        </p:nvSpPr>
        <p:spPr>
          <a:xfrm>
            <a:off x="79955" y="1426627"/>
            <a:ext cx="494367" cy="474593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" name="5-конечная звезда 40"/>
          <p:cNvSpPr/>
          <p:nvPr/>
        </p:nvSpPr>
        <p:spPr>
          <a:xfrm rot="19752810">
            <a:off x="183704" y="-93372"/>
            <a:ext cx="437508" cy="420008"/>
          </a:xfrm>
          <a:prstGeom prst="star5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marL="0" indent="0" algn="ctr">
              <a:buNone/>
              <a:defRPr b="1" cap="none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3D796-FC20-43F7-B194-DB2E90A7A9E1}" type="datetimeFigureOut">
              <a:rPr lang="ru-RU"/>
              <a:pPr>
                <a:defRPr/>
              </a:pPr>
              <a:t>17.11.2014</a:t>
            </a:fld>
            <a:endParaRPr lang="ru-RU"/>
          </a:p>
        </p:txBody>
      </p:sp>
      <p:sp>
        <p:nvSpPr>
          <p:cNvPr id="3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58EBA-CF22-4B76-A9E1-CE5B233EF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3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repeatCount="indefinite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repeatCount="indefinite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6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6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4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4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4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repeatCount="indefinite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3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ntr" presetSubtype="16" repeatCount="indefinite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3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A1FCC4-705A-4937-A517-7AF5526F5A9F}" type="datetimeFigureOut">
              <a:rPr lang="ru-RU"/>
              <a:pPr>
                <a:defRPr/>
              </a:pPr>
              <a:t>17.11.2014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5801A8-D2AA-4510-A260-37BABE634F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133F2-5F7A-4D68-8ABE-B06D1867A219}" type="datetimeFigureOut">
              <a:rPr lang="ru-RU"/>
              <a:pPr>
                <a:defRPr/>
              </a:pPr>
              <a:t>17.11.2014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B8E1D6-BC3C-4F9F-BDA0-0B6D9A2C3D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§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914400" indent="-457200">
              <a:buSzPct val="70000"/>
              <a:buFont typeface="Wingdings" pitchFamily="2" charset="2"/>
              <a:buChar char="ü"/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 marL="1143000" indent="-228600">
              <a:buFont typeface="Calibri" pitchFamily="34" charset="0"/>
              <a:buChar char="*"/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E3ABD-3494-4AB4-8365-B1E44B677586}" type="datetimeFigureOut">
              <a:rPr lang="ru-RU"/>
              <a:pPr>
                <a:defRPr/>
              </a:pPr>
              <a:t>17.11.2014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3A0B6-8AD1-4DDC-AA91-89BB673CBF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3594A-303C-4798-A33D-2DAB17C14864}" type="datetimeFigureOut">
              <a:rPr lang="ru-RU"/>
              <a:pPr>
                <a:defRPr/>
              </a:pPr>
              <a:t>17.11.2014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2BD53-4222-40D3-88C8-DFB6F622BC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5277B-7E54-460E-AA72-49BD7664FB68}" type="datetimeFigureOut">
              <a:rPr lang="ru-RU"/>
              <a:pPr>
                <a:defRPr/>
              </a:pPr>
              <a:t>17.11.2014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AA4A6-7553-4392-B87D-17F4A016B8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6DD3F-0196-44A0-853F-C2254C4BA6E2}" type="datetimeFigureOut">
              <a:rPr lang="ru-RU"/>
              <a:pPr>
                <a:defRPr/>
              </a:pPr>
              <a:t>17.11.2014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63747-C65A-48FD-8F50-4B937E9A71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EB599-2A69-45A6-9E48-B013F39D5E79}" type="datetimeFigureOut">
              <a:rPr lang="ru-RU"/>
              <a:pPr>
                <a:defRPr/>
              </a:pPr>
              <a:t>17.11.2014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F6372-5FA0-4392-8BEC-630D9E31A5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08D7A-F062-44B4-800D-9A2DEF9F64DC}" type="datetimeFigureOut">
              <a:rPr lang="ru-RU"/>
              <a:pPr>
                <a:defRPr/>
              </a:pPr>
              <a:t>17.11.2014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81771-34D0-419B-B986-3A5F5F1823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7D0394-F1E0-4912-8177-CEF42C143D34}" type="datetimeFigureOut">
              <a:rPr lang="ru-RU"/>
              <a:pPr>
                <a:defRPr/>
              </a:pPr>
              <a:t>17.11.2014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99398-E827-46AC-AAB9-A2BEA197A7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5587E-11B3-4EC2-BD62-C9280D8EDA34}" type="datetimeFigureOut">
              <a:rPr lang="ru-RU"/>
              <a:pPr>
                <a:defRPr/>
              </a:pPr>
              <a:t>17.11.2014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760E5-2761-4802-96FE-8912BCD348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0894BEB-067C-47C2-884E-4D774EC0463D}" type="datetimeFigureOut">
              <a:rPr lang="ru-RU"/>
              <a:pPr>
                <a:defRPr/>
              </a:pPr>
              <a:t>17.11.2014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F2928F9-19AE-45F6-94C3-236099BC42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030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3" name="5-конечная звезда 12"/>
          <p:cNvSpPr/>
          <p:nvPr/>
        </p:nvSpPr>
        <p:spPr>
          <a:xfrm>
            <a:off x="107504" y="457152"/>
            <a:ext cx="589908" cy="566312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4" name="5-конечная звезда 13"/>
          <p:cNvSpPr/>
          <p:nvPr/>
        </p:nvSpPr>
        <p:spPr>
          <a:xfrm>
            <a:off x="5580932" y="5046784"/>
            <a:ext cx="624385" cy="599410"/>
          </a:xfrm>
          <a:prstGeom prst="star5">
            <a:avLst/>
          </a:prstGeom>
          <a:solidFill>
            <a:srgbClr val="DCE6F2">
              <a:alpha val="45882"/>
            </a:srgbClr>
          </a:solidFill>
          <a:ln>
            <a:noFill/>
          </a:ln>
          <a:effectLst>
            <a:glow rad="1905000">
              <a:schemeClr val="bg1">
                <a:alpha val="44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6" name="5-конечная звезда 15"/>
          <p:cNvSpPr/>
          <p:nvPr/>
        </p:nvSpPr>
        <p:spPr>
          <a:xfrm>
            <a:off x="124272" y="5397072"/>
            <a:ext cx="450050" cy="43204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905000">
              <a:schemeClr val="bg1">
                <a:alpha val="34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1" name="5-конечная звезда 20"/>
          <p:cNvSpPr/>
          <p:nvPr/>
        </p:nvSpPr>
        <p:spPr>
          <a:xfrm>
            <a:off x="2393758" y="4797152"/>
            <a:ext cx="450050" cy="432048"/>
          </a:xfrm>
          <a:prstGeom prst="star5">
            <a:avLst/>
          </a:prstGeom>
          <a:solidFill>
            <a:srgbClr val="DCE6F2">
              <a:alpha val="40000"/>
            </a:srgb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1319290" y="194507"/>
            <a:ext cx="461765" cy="443295"/>
          </a:xfrm>
          <a:prstGeom prst="star5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  <a:scene3d>
            <a:camera prst="orthographicFront">
              <a:rot lat="0" lon="0" rev="6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79955" y="1426628"/>
            <a:ext cx="247183" cy="237296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1319290" y="1988840"/>
            <a:ext cx="461765" cy="443295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" name="5-конечная звезда 24"/>
          <p:cNvSpPr/>
          <p:nvPr/>
        </p:nvSpPr>
        <p:spPr>
          <a:xfrm>
            <a:off x="6084168" y="6139768"/>
            <a:ext cx="294954" cy="283156"/>
          </a:xfrm>
          <a:prstGeom prst="star5">
            <a:avLst/>
          </a:prstGeom>
          <a:solidFill>
            <a:schemeClr val="accent1">
              <a:lumMod val="60000"/>
              <a:lumOff val="4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>
            <a:off x="462084" y="3617686"/>
            <a:ext cx="437508" cy="420008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>
            <a:off x="1873805" y="5829120"/>
            <a:ext cx="350192" cy="336184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" name="5-конечная звезда 27"/>
          <p:cNvSpPr/>
          <p:nvPr/>
        </p:nvSpPr>
        <p:spPr>
          <a:xfrm>
            <a:off x="903557" y="6071756"/>
            <a:ext cx="322471" cy="309572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5-конечная звезда 28"/>
          <p:cNvSpPr/>
          <p:nvPr/>
        </p:nvSpPr>
        <p:spPr>
          <a:xfrm>
            <a:off x="1172511" y="3190664"/>
            <a:ext cx="328047" cy="314925"/>
          </a:xfrm>
          <a:prstGeom prst="star5">
            <a:avLst/>
          </a:prstGeom>
          <a:solidFill>
            <a:srgbClr val="DCE6F2">
              <a:alpha val="67843"/>
            </a:srgb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899592" y="620688"/>
            <a:ext cx="238131" cy="228606"/>
          </a:xfrm>
          <a:prstGeom prst="star5">
            <a:avLst/>
          </a:prstGeom>
          <a:solidFill>
            <a:schemeClr val="accent1">
              <a:lumMod val="40000"/>
              <a:lumOff val="6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814850" y="4655574"/>
            <a:ext cx="294954" cy="283156"/>
          </a:xfrm>
          <a:prstGeom prst="star5">
            <a:avLst/>
          </a:prstGeom>
          <a:solidFill>
            <a:schemeClr val="accent5">
              <a:lumMod val="40000"/>
              <a:lumOff val="6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" name="5-конечная звезда 33"/>
          <p:cNvSpPr/>
          <p:nvPr/>
        </p:nvSpPr>
        <p:spPr>
          <a:xfrm>
            <a:off x="2840346" y="6310539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5" name="5-конечная звезда 34"/>
          <p:cNvSpPr/>
          <p:nvPr/>
        </p:nvSpPr>
        <p:spPr>
          <a:xfrm>
            <a:off x="1760227" y="1199190"/>
            <a:ext cx="147477" cy="141578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6" name="5-конечная звезда 35"/>
          <p:cNvSpPr/>
          <p:nvPr/>
        </p:nvSpPr>
        <p:spPr>
          <a:xfrm>
            <a:off x="1397536" y="4169540"/>
            <a:ext cx="147477" cy="141578"/>
          </a:xfrm>
          <a:prstGeom prst="star5">
            <a:avLst/>
          </a:prstGeom>
          <a:solidFill>
            <a:schemeClr val="accent1">
              <a:lumMod val="60000"/>
              <a:lumOff val="40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7" name="5-конечная звезда 36"/>
          <p:cNvSpPr/>
          <p:nvPr/>
        </p:nvSpPr>
        <p:spPr>
          <a:xfrm>
            <a:off x="596124" y="5829120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8" name="5-конечная звезда 37"/>
          <p:cNvSpPr/>
          <p:nvPr/>
        </p:nvSpPr>
        <p:spPr>
          <a:xfrm>
            <a:off x="4784563" y="5188362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9" name="5-конечная звезда 38"/>
          <p:cNvSpPr/>
          <p:nvPr/>
        </p:nvSpPr>
        <p:spPr>
          <a:xfrm>
            <a:off x="210926" y="3049086"/>
            <a:ext cx="147477" cy="141578"/>
          </a:xfrm>
          <a:prstGeom prst="star5">
            <a:avLst/>
          </a:prstGeom>
          <a:solidFill>
            <a:schemeClr val="bg1"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2" name="5-конечная звезда 41"/>
          <p:cNvSpPr/>
          <p:nvPr/>
        </p:nvSpPr>
        <p:spPr>
          <a:xfrm>
            <a:off x="3932970" y="5479901"/>
            <a:ext cx="437508" cy="420008"/>
          </a:xfrm>
          <a:prstGeom prst="star5">
            <a:avLst/>
          </a:prstGeom>
          <a:solidFill>
            <a:srgbClr val="DCE6F2">
              <a:alpha val="69804"/>
            </a:srgb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3" name="5-конечная звезда 42"/>
          <p:cNvSpPr/>
          <p:nvPr/>
        </p:nvSpPr>
        <p:spPr>
          <a:xfrm>
            <a:off x="7524328" y="5532442"/>
            <a:ext cx="328047" cy="314925"/>
          </a:xfrm>
          <a:prstGeom prst="star5">
            <a:avLst/>
          </a:prstGeom>
          <a:solidFill>
            <a:schemeClr val="accent1">
              <a:lumMod val="20000"/>
              <a:lumOff val="80000"/>
              <a:alpha val="77000"/>
            </a:schemeClr>
          </a:solidFill>
          <a:ln>
            <a:noFill/>
          </a:ln>
          <a:effectLst>
            <a:glow rad="1905000">
              <a:schemeClr val="bg1">
                <a:alpha val="3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4" name="5-конечная звезда 43"/>
          <p:cNvSpPr/>
          <p:nvPr/>
        </p:nvSpPr>
        <p:spPr>
          <a:xfrm>
            <a:off x="7812360" y="6671798"/>
            <a:ext cx="147477" cy="141578"/>
          </a:xfrm>
          <a:prstGeom prst="star5">
            <a:avLst/>
          </a:prstGeom>
          <a:solidFill>
            <a:schemeClr val="accent1">
              <a:lumMod val="75000"/>
              <a:alpha val="77000"/>
            </a:schemeClr>
          </a:solidFill>
          <a:ln>
            <a:noFill/>
          </a:ln>
          <a:effectLst>
            <a:glow rad="139700">
              <a:schemeClr val="bg1">
                <a:alpha val="20000"/>
              </a:schemeClr>
            </a:glo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73" r:id="rId9"/>
    <p:sldLayoutId id="2147483674" r:id="rId10"/>
    <p:sldLayoutId id="2147483675" r:id="rId11"/>
  </p:sldLayoutIdLst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4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4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 animBg="1"/>
      <p:bldP spid="43" grpId="0" animBg="1"/>
      <p:bldP spid="44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ln w="1905"/>
          <a:gradFill>
            <a:gsLst>
              <a:gs pos="0">
                <a:schemeClr val="accent6">
                  <a:shade val="20000"/>
                  <a:satMod val="200000"/>
                </a:schemeClr>
              </a:gs>
              <a:gs pos="78000">
                <a:schemeClr val="accent6">
                  <a:tint val="90000"/>
                  <a:shade val="89000"/>
                  <a:satMod val="220000"/>
                </a:schemeClr>
              </a:gs>
              <a:gs pos="100000">
                <a:schemeClr val="accent6">
                  <a:tint val="12000"/>
                  <a:satMod val="255000"/>
                </a:schemeClr>
              </a:gs>
            </a:gsLst>
            <a:lin ang="5400000"/>
          </a:gradFill>
          <a:effectLst>
            <a:innerShdw blurRad="69850" dist="43180" dir="5400000">
              <a:srgbClr val="000000">
                <a:alpha val="65000"/>
              </a:srgbClr>
            </a:inn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0253F"/>
        </a:buClr>
        <a:buFont typeface="Wingdings" pitchFamily="2" charset="2"/>
        <a:buChar char="ü"/>
        <a:defRPr sz="3200" kern="1200">
          <a:solidFill>
            <a:srgbClr val="10253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rgbClr val="10253F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rgbClr val="10253F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10253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rgbClr val="10253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Презентация 3 года\1_Новый логотип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642918"/>
            <a:ext cx="3524275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3643314"/>
            <a:ext cx="7772400" cy="1470025"/>
          </a:xfrm>
        </p:spPr>
        <p:txBody>
          <a:bodyPr numCol="1">
            <a:prstTxWarp prst="textTriangleInverted">
              <a:avLst/>
            </a:prstTxWarp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вместе 3 года</a:t>
            </a:r>
            <a:endParaRPr lang="ru-RU" sz="66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313" y="4643438"/>
            <a:ext cx="6400800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Сбор вещей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500188"/>
            <a:ext cx="8229600" cy="1543050"/>
          </a:xfrm>
        </p:spPr>
        <p:txBody>
          <a:bodyPr rtlCol="0">
            <a:normAutofit/>
          </a:bodyPr>
          <a:lstStyle/>
          <a:p>
            <a:pPr indent="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</a:rPr>
              <a:t>По договоренности с одним из супермаркетов города (ТД «МЕТРО») периодически организуется сбор детских вещей и предметов первой необходимости, в том числе детского 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</a:rPr>
              <a:t>питания.</a:t>
            </a:r>
            <a:endParaRPr lang="ru-RU" sz="18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indent="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</a:rPr>
              <a:t>В магазинах «Канцлер» также был организован сбор канцелярских принадлежностей для нужд участниц благотворительной программы. 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endParaRPr lang="ru-RU" dirty="0"/>
          </a:p>
          <a:p>
            <a:pPr indent="0" eaLnBrk="1" fontAlgn="auto" hangingPunct="1">
              <a:spcBef>
                <a:spcPts val="500"/>
              </a:spcBef>
              <a:spcAft>
                <a:spcPts val="5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endParaRPr lang="ru-RU" sz="2400" b="1" i="1" dirty="0"/>
          </a:p>
        </p:txBody>
      </p:sp>
      <p:pic>
        <p:nvPicPr>
          <p:cNvPr id="6146" name="Picture 2" descr="F:\Презентация 3 года\13_мамы берут продуктыIMG_02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8" y="3143248"/>
            <a:ext cx="2857520" cy="35719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147" name="Picture 3" descr="F:\Презентация 3 года\14_канцтоварыstationery-for-schoo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7" y="3500438"/>
            <a:ext cx="3714776" cy="271464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i="1" dirty="0" smtClean="0">
                <a:solidFill>
                  <a:srgbClr val="00B050"/>
                </a:solidFill>
              </a:rPr>
              <a:t>Сделай пожертвование – получи сувенир!</a:t>
            </a:r>
            <a:endParaRPr lang="ru-RU" sz="32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71613"/>
          </a:xfrm>
        </p:spPr>
        <p:txBody>
          <a:bodyPr rtlCol="0">
            <a:normAutofit/>
          </a:bodyPr>
          <a:lstStyle/>
          <a:p>
            <a:pPr indent="0" algn="ctr" eaLnBrk="1" fontAlgn="auto" hangingPunct="1">
              <a:spcBef>
                <a:spcPts val="5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Введена в действие акция по привлечению широкого круга лиц к благотворительной деятельности. При оказании любой помощи фонду благотворитель получает указанные сувениры.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endParaRPr lang="ru-RU" dirty="0"/>
          </a:p>
        </p:txBody>
      </p:sp>
      <p:pic>
        <p:nvPicPr>
          <p:cNvPr id="7170" name="Picture 2" descr="F:\Презентация 3 года\15_витрина_сделай пож_получи сувени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3000372"/>
            <a:ext cx="3905245" cy="2857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1" name="Picture 3" descr="F:\Презентация 3 года\15_платоч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072074"/>
            <a:ext cx="2066499" cy="16430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172" name="Picture 4" descr="F:\Презентация 3 года\15_полотенц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6578" y="3071810"/>
            <a:ext cx="2214578" cy="163749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Праздники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4834880" cy="2404864"/>
          </a:xfrm>
        </p:spPr>
        <p:txBody>
          <a:bodyPr>
            <a:normAutofit/>
          </a:bodyPr>
          <a:lstStyle/>
          <a:p>
            <a:pPr indent="0"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1500" b="1" i="1" dirty="0" smtClean="0">
                <a:solidFill>
                  <a:srgbClr val="10253F"/>
                </a:solidFill>
              </a:rPr>
              <a:t>Для улучшения психологического климата и формирования позитивного мышления для участниц благотворительной программы </a:t>
            </a:r>
            <a:r>
              <a:rPr lang="ru-RU" sz="1500" b="1" i="1" dirty="0" smtClean="0">
                <a:solidFill>
                  <a:srgbClr val="10253F"/>
                </a:solidFill>
              </a:rPr>
              <a:t>традиционно проводится праздничное мероприятие </a:t>
            </a:r>
            <a:r>
              <a:rPr lang="ru-RU" sz="1500" b="1" i="1" dirty="0" smtClean="0">
                <a:solidFill>
                  <a:srgbClr val="10253F"/>
                </a:solidFill>
              </a:rPr>
              <a:t>– «Аллея сохраненных жизней».  Праздник направлен на привлечение внимания общества к проблемам защиты жизни детей, необходимости отказа от абортов. В день праздника участники  высаживают кустарники и запускают в небо воздушные шары </a:t>
            </a:r>
            <a:r>
              <a:rPr lang="ru-RU" sz="1500" b="1" i="1" dirty="0" smtClean="0">
                <a:solidFill>
                  <a:srgbClr val="10253F"/>
                </a:solidFill>
              </a:rPr>
              <a:t>- </a:t>
            </a:r>
            <a:r>
              <a:rPr lang="ru-RU" sz="1500" b="1" i="1" dirty="0" smtClean="0">
                <a:solidFill>
                  <a:srgbClr val="10253F"/>
                </a:solidFill>
              </a:rPr>
              <a:t>как символ сохраненной жизни. </a:t>
            </a:r>
          </a:p>
          <a:p>
            <a:pPr indent="0" eaLnBrk="1" hangingPunct="1">
              <a:lnSpc>
                <a:spcPct val="90000"/>
              </a:lnSpc>
            </a:pPr>
            <a:endParaRPr lang="ru-RU" sz="1500" b="1" i="1" dirty="0" smtClean="0">
              <a:solidFill>
                <a:srgbClr val="10253F"/>
              </a:solidFill>
            </a:endParaRPr>
          </a:p>
        </p:txBody>
      </p:sp>
      <p:pic>
        <p:nvPicPr>
          <p:cNvPr id="8196" name="Picture 4" descr="F:\Презентация 3 года\18_Аллея_art_photo_198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4143380"/>
            <a:ext cx="3333750" cy="23098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4583" name="Picture 7" descr="P10803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1700213"/>
            <a:ext cx="3024187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4" name="Picture 8" descr="P10803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4221163"/>
            <a:ext cx="30861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/>
          </p:cNvSpPr>
          <p:nvPr>
            <p:ph type="title"/>
          </p:nvPr>
        </p:nvSpPr>
        <p:spPr bwMode="auto">
          <a:noFill/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z="4000" i="1" smtClean="0">
                <a:ln>
                  <a:noFill/>
                </a:ln>
                <a:solidFill>
                  <a:srgbClr val="009900"/>
                </a:solidFill>
                <a:effectLst/>
              </a:rPr>
              <a:t>Праздники</a:t>
            </a:r>
          </a:p>
        </p:txBody>
      </p:sp>
      <p:pic>
        <p:nvPicPr>
          <p:cNvPr id="8194" name="Picture 2" descr="F:\Презентация 3 года\16_Новый год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9" y="4210037"/>
            <a:ext cx="3143272" cy="2286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195" name="Picture 3" descr="F:\Презентация 3 года\17_Семья Бардиных_день матер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506" y="4208467"/>
            <a:ext cx="3143272" cy="228618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7895" name="Rectangle 7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186808" cy="2405063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None/>
            </a:pPr>
            <a:r>
              <a:rPr lang="ru-RU" sz="1600" b="1" i="1" dirty="0" smtClean="0">
                <a:solidFill>
                  <a:srgbClr val="10253F"/>
                </a:solidFill>
              </a:rPr>
              <a:t>Ежегодно мы отмечаем  День </a:t>
            </a:r>
            <a:r>
              <a:rPr lang="ru-RU" sz="1600" b="1" i="1" dirty="0" smtClean="0">
                <a:solidFill>
                  <a:srgbClr val="10253F"/>
                </a:solidFill>
              </a:rPr>
              <a:t>матери и организуем благотворительную </a:t>
            </a:r>
            <a:r>
              <a:rPr lang="ru-RU" sz="1600" b="1" i="1" dirty="0" smtClean="0">
                <a:solidFill>
                  <a:srgbClr val="10253F"/>
                </a:solidFill>
              </a:rPr>
              <a:t>Новогоднюю елку. </a:t>
            </a:r>
            <a:r>
              <a:rPr lang="ru-RU" sz="1600" b="1" i="1" dirty="0">
                <a:solidFill>
                  <a:srgbClr val="10253F"/>
                </a:solidFill>
              </a:rPr>
              <a:t>Любимые праздники </a:t>
            </a:r>
            <a:r>
              <a:rPr lang="ru-RU" sz="1600" b="1" i="1" dirty="0" smtClean="0">
                <a:solidFill>
                  <a:srgbClr val="10253F"/>
                </a:solidFill>
              </a:rPr>
              <a:t>традиционно сопровождаются детскими </a:t>
            </a:r>
            <a:r>
              <a:rPr lang="ru-RU" sz="1600" b="1" i="1" dirty="0">
                <a:solidFill>
                  <a:srgbClr val="10253F"/>
                </a:solidFill>
              </a:rPr>
              <a:t>конкурсами, чаепитием, раздачей подарков </a:t>
            </a:r>
            <a:r>
              <a:rPr lang="ru-RU" sz="1600" b="1" i="1" dirty="0" smtClean="0">
                <a:solidFill>
                  <a:srgbClr val="10253F"/>
                </a:solidFill>
              </a:rPr>
              <a:t>, </a:t>
            </a:r>
            <a:r>
              <a:rPr lang="ru-RU" sz="1600" b="1" i="1" dirty="0">
                <a:solidFill>
                  <a:srgbClr val="10253F"/>
                </a:solidFill>
              </a:rPr>
              <a:t>оказанием материальной помощи участницам благотворительной программы. </a:t>
            </a:r>
            <a:endParaRPr lang="ru-RU" sz="1600" b="1" i="1" dirty="0" smtClean="0">
              <a:solidFill>
                <a:srgbClr val="10253F"/>
              </a:solidFill>
            </a:endParaRPr>
          </a:p>
        </p:txBody>
      </p:sp>
      <p:pic>
        <p:nvPicPr>
          <p:cNvPr id="37896" name="Picture 8" descr="den_materi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1773238"/>
            <a:ext cx="3025775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Мероприятия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5" y="1600200"/>
            <a:ext cx="2500313" cy="2328863"/>
          </a:xfrm>
        </p:spPr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</a:rPr>
              <a:t>На день защиты детей в 2014 году для участниц программы была организована автобусная экскурсия на родину С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</a:rPr>
              <a:t>. Есенина 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</a:rPr>
              <a:t>и в </a:t>
            </a:r>
            <a:r>
              <a:rPr lang="ru-RU" sz="1800" b="1" i="1" dirty="0" err="1" smtClean="0">
                <a:solidFill>
                  <a:schemeClr val="bg2">
                    <a:lumMod val="25000"/>
                  </a:schemeClr>
                </a:solidFill>
              </a:rPr>
              <a:t>Иоанно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</a:rPr>
              <a:t>-Богословский монастырь.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indent="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endParaRPr lang="ru-RU" sz="18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indent="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endParaRPr lang="ru-RU" sz="18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indent="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endParaRPr lang="ru-RU" sz="18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indent="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endParaRPr lang="ru-RU" sz="18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929188" y="4143375"/>
            <a:ext cx="3929062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fontAlgn="auto">
              <a:spcBef>
                <a:spcPct val="2000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Администрация Рязанского цирка в качестве благотворительной помощи выделила билеты на представление для многодетных семей.</a:t>
            </a:r>
          </a:p>
        </p:txBody>
      </p:sp>
      <p:pic>
        <p:nvPicPr>
          <p:cNvPr id="9218" name="Picture 2" descr="F:\Презентация 3 года\19_Экскурсияart_photo_181_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00364" y="1643050"/>
            <a:ext cx="2748578" cy="19288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19" name="Picture 3" descr="F:\Презентация 3 года\20_art_photo_191_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643050"/>
            <a:ext cx="2571768" cy="19638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220" name="Picture 4" descr="F:\Презентация 3 года\20_цирк_Агафоновы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4000504"/>
            <a:ext cx="3000395" cy="2071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Акция Пора в Школу!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00175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При поддержке Министерства территориальных образований Рязанской области проведена благотворительная акция «Пора в школу!», в августе 2014 года приобретены и розданы участницам спортивные и школьные товары на сумму 48 </a:t>
            </a:r>
            <a:r>
              <a:rPr lang="ru-RU" sz="2000" b="1" i="1" dirty="0" smtClean="0">
                <a:solidFill>
                  <a:schemeClr val="bg2">
                    <a:lumMod val="25000"/>
                  </a:schemeClr>
                </a:solidFill>
              </a:rPr>
              <a:t>тыс. руб.</a:t>
            </a:r>
            <a:endParaRPr lang="ru-RU" sz="20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endParaRPr lang="ru-RU" sz="20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endParaRPr lang="ru-RU" sz="20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242" name="Picture 2" descr="F:\Презентация 3 года\21_sportmaster-katalo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3286124"/>
            <a:ext cx="4857784" cy="30718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Благотворительные ярмарки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71613"/>
          </a:xfrm>
        </p:spPr>
        <p:txBody>
          <a:bodyPr rtlCol="0" anchor="ctr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Фонд периодически проводит благотворительные ярмарки, в которых может участвовать любой </a:t>
            </a: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желающий!</a:t>
            </a:r>
            <a:endParaRPr lang="ru-RU" sz="24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1266" name="Picture 2" descr="F:\Презентация 3 года\22_куклы_ярмарк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9" y="3286124"/>
            <a:ext cx="3810027" cy="2857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1267" name="Picture 3" descr="F:\Презентация 3 года\22_ярмар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286124"/>
            <a:ext cx="3714776" cy="28218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Сайт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2573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chemeClr val="bg2">
                    <a:lumMod val="25000"/>
                  </a:schemeClr>
                </a:solidFill>
              </a:rPr>
              <a:t>Деятельность Фонда прозрачна и открыта. Любой желающий может увидеть отчеты о доходах и расходах на нашем сайте </a:t>
            </a:r>
            <a:r>
              <a:rPr lang="ru-RU" sz="2400" b="1" i="1" dirty="0" err="1" smtClean="0">
                <a:solidFill>
                  <a:schemeClr val="bg2">
                    <a:lumMod val="25000"/>
                  </a:schemeClr>
                </a:solidFill>
              </a:rPr>
              <a:t>Vmesterzn.ru</a:t>
            </a:r>
            <a:endParaRPr lang="ru-RU" sz="24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4963" y="2928938"/>
            <a:ext cx="5934075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Незапланированные результаты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1945357"/>
          </a:xfrm>
        </p:spPr>
        <p:txBody>
          <a:bodyPr rtlCol="0">
            <a:normAutofit fontScale="70000" lnSpcReduction="20000"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Выделена отдельная категория из числа обратившихся за помощью женщин – многодетные матери, в трудной жизненной ситуации, имеющие на иждивении детей старше 3-х лет. Для оказания помощи указанной категории матерей введена в действие программа «Помощь многодетным»</a:t>
            </a:r>
            <a:b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ru-RU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3314" name="Picture 2" descr="F:\Презентация 3 года\23_Корнее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3071811"/>
            <a:ext cx="4214841" cy="3071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3315" name="Picture 3" descr="F:\Презентация 3 года\24_Семья Сафоновых_день матер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0" y="3071810"/>
            <a:ext cx="3976715" cy="3071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Наши планы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775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Tx/>
              <a:buChar char="-"/>
              <a:defRPr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</a:rPr>
              <a:t>Участие </a:t>
            </a:r>
            <a:r>
              <a:rPr lang="ru-RU" sz="2800" b="1" i="1" dirty="0">
                <a:solidFill>
                  <a:schemeClr val="bg2">
                    <a:lumMod val="25000"/>
                  </a:schemeClr>
                </a:solidFill>
              </a:rPr>
              <a:t>в работе Центра кризисной </a:t>
            </a: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</a:rPr>
              <a:t>беременности;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None/>
              <a:defRPr/>
            </a:pPr>
            <a:endParaRPr lang="ru-RU" sz="2800" b="1" i="1" dirty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Tx/>
              <a:buChar char="-"/>
              <a:defRPr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</a:rPr>
              <a:t>Программа </a:t>
            </a: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</a:rPr>
              <a:t>«Самая лучшая больница» разработана в целях создания более комфортных условий для пациентов и медицинского персонала, а также в целях повышения уровня оказания медицинской помощи </a:t>
            </a: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</a:rPr>
              <a:t>пациентам;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None/>
              <a:defRPr/>
            </a:pPr>
            <a:endParaRPr lang="ru-RU" sz="28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</a:rPr>
              <a:t>-   Программа «Сохрани здоровье» направлена </a:t>
            </a: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</a:rPr>
              <a:t>на поддержку </a:t>
            </a: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</a:rPr>
              <a:t> женщин</a:t>
            </a:r>
            <a:r>
              <a:rPr lang="ru-RU" sz="2800" b="1" i="1" dirty="0" smtClean="0">
                <a:solidFill>
                  <a:schemeClr val="bg2">
                    <a:lumMod val="25000"/>
                  </a:schemeClr>
                </a:solidFill>
              </a:rPr>
              <a:t>, страдающих гинекологическими заболеваниями, женщин с осложненным течением беременности и послеродового периода, нуждающимся в помощи</a:t>
            </a:r>
            <a:r>
              <a:rPr lang="ru-RU" dirty="0" smtClean="0"/>
              <a:t>.</a:t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4338" name="Содержимое 2"/>
          <p:cNvSpPr>
            <a:spLocks noGrp="1"/>
          </p:cNvSpPr>
          <p:nvPr>
            <p:ph idx="1"/>
          </p:nvPr>
        </p:nvSpPr>
        <p:spPr>
          <a:xfrm>
            <a:off x="428625" y="3071813"/>
            <a:ext cx="8358188" cy="3786187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600" b="1" i="1" dirty="0" smtClean="0">
                <a:solidFill>
                  <a:srgbClr val="404040"/>
                </a:solidFill>
              </a:rPr>
              <a:t>Благотворительный фонд охраны женского здоровья «Мы вместе» создан 6 октября 2011 года и объединил женщин-пациенток и медицинских работников ГБУ РО «Городская клиническая больница №8» </a:t>
            </a:r>
            <a:r>
              <a:rPr lang="ru-RU" sz="2600" b="1" i="1" dirty="0" smtClean="0">
                <a:solidFill>
                  <a:srgbClr val="404040"/>
                </a:solidFill>
              </a:rPr>
              <a:t>г. Рязани.</a:t>
            </a:r>
            <a:endParaRPr lang="ru-RU" sz="2600" b="1" i="1" dirty="0" smtClean="0">
              <a:solidFill>
                <a:srgbClr val="404040"/>
              </a:solidFill>
            </a:endParaRPr>
          </a:p>
          <a:p>
            <a:pPr algn="just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ru-RU" sz="2600" b="1" i="1" dirty="0" smtClean="0">
                <a:solidFill>
                  <a:srgbClr val="404040"/>
                </a:solidFill>
              </a:rPr>
              <a:t>Мы хотим быть сопричастны общему делу сохранения женского здоровья и оказать помощь тем женщинам, которые попав в трудную жизненную ситуацию, оказались перед тяжелым выбором.</a:t>
            </a:r>
            <a:endParaRPr lang="ru-RU" sz="2600" i="1" dirty="0" smtClean="0">
              <a:solidFill>
                <a:srgbClr val="40404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b="1" i="1" dirty="0" smtClean="0">
              <a:solidFill>
                <a:srgbClr val="404040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ru-RU" dirty="0" smtClean="0">
              <a:solidFill>
                <a:srgbClr val="10253F"/>
              </a:solidFill>
            </a:endParaRPr>
          </a:p>
        </p:txBody>
      </p:sp>
      <p:pic>
        <p:nvPicPr>
          <p:cNvPr id="3074" name="Picture 2" descr="C:\Users\Администратор\Desktop\2_ручки в варежка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0"/>
            <a:ext cx="5929759" cy="29145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dirty="0">
                <a:solidFill>
                  <a:srgbClr val="00B050"/>
                </a:solidFill>
              </a:rPr>
              <a:t>Наши результаты</a:t>
            </a:r>
            <a:br>
              <a:rPr lang="ru-RU" i="1" dirty="0">
                <a:solidFill>
                  <a:srgbClr val="00B05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marL="0" indent="0" algn="ctr">
              <a:buNone/>
            </a:pPr>
            <a:r>
              <a:rPr lang="ru-RU" sz="1800" b="1" i="1" dirty="0" smtClean="0"/>
              <a:t>Сегодня </a:t>
            </a:r>
            <a:r>
              <a:rPr lang="ru-RU" sz="1800" b="1" i="1" dirty="0"/>
              <a:t>мы счастливы, когда видим что наши мамы </a:t>
            </a:r>
            <a:r>
              <a:rPr lang="ru-RU" sz="1800" b="1" i="1" dirty="0" smtClean="0"/>
              <a:t>общаются  </a:t>
            </a:r>
            <a:r>
              <a:rPr lang="ru-RU" sz="1800" b="1" i="1" dirty="0"/>
              <a:t>друг с другом, </a:t>
            </a:r>
            <a:r>
              <a:rPr lang="ru-RU" sz="1800" b="1" i="1" dirty="0" smtClean="0"/>
              <a:t>делятся </a:t>
            </a:r>
            <a:r>
              <a:rPr lang="ru-RU" sz="1800" b="1" i="1" dirty="0"/>
              <a:t>своими проблемами и радостями. Мы рады той стабильности, которой достигли, тому психологическому климату, который сложился в нашем коллективе.</a:t>
            </a:r>
            <a:endParaRPr lang="ru-RU" sz="1800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5656" y="2276872"/>
            <a:ext cx="603461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1300711"/>
      </p:ext>
    </p:extLst>
  </p:cSld>
  <p:clrMapOvr>
    <a:masterClrMapping/>
  </p:clrMapOvr>
  <p:transition>
    <p:newsfla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Мы благодарны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543300" cy="4525963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От имени всех участниц фонда выражаем сердечную благодарность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нашим Благотворителям в 2014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году: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 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ООО "Центральное агентство новостроек"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ОАО "Сбербанк России"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Торговый дом "Метро"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ООО "Зеленый сад"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ООО «</a:t>
            </a: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Балансаудит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»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Благотворительный фонд "С любовью к России"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Торговый центр "Виктория - Плаза"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Ганина Наталья Геннадьевна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600" b="1" dirty="0" err="1" smtClean="0">
                <a:solidFill>
                  <a:schemeClr val="bg2">
                    <a:lumMod val="25000"/>
                  </a:schemeClr>
                </a:solidFill>
              </a:rPr>
              <a:t>Реснянская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Людмила Ивановна</a:t>
            </a: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endParaRPr lang="ru-RU" sz="1600" b="1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Спасибо, ВСЕМ, кто приносил свои вещи для наших мам и детей!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endParaRPr lang="ru-RU" sz="1600" dirty="0" smtClean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endParaRPr lang="ru-RU" sz="1600" b="1" i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4283968" y="1714500"/>
            <a:ext cx="4392488" cy="3739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23850" algn="ctr">
              <a:spcBef>
                <a:spcPts val="300"/>
              </a:spcBef>
              <a:spcAft>
                <a:spcPts val="300"/>
              </a:spcAft>
              <a:buClr>
                <a:srgbClr val="10253F"/>
              </a:buClr>
              <a:buFont typeface="Wingdings" pitchFamily="2" charset="2"/>
              <a:buNone/>
            </a:pPr>
            <a:r>
              <a:rPr lang="ru-RU" sz="1600" b="1" dirty="0">
                <a:solidFill>
                  <a:srgbClr val="4A452A"/>
                </a:solidFill>
                <a:latin typeface="Calibri" pitchFamily="34" charset="0"/>
              </a:rPr>
              <a:t>Мы благодарны всем сотрудникам больницы, без которых трудно представить деятельность нашего  </a:t>
            </a:r>
            <a:r>
              <a:rPr lang="ru-RU" sz="1600" b="1" dirty="0" smtClean="0">
                <a:solidFill>
                  <a:srgbClr val="4A452A"/>
                </a:solidFill>
                <a:latin typeface="Calibri" pitchFamily="34" charset="0"/>
              </a:rPr>
              <a:t>Фонда:</a:t>
            </a:r>
          </a:p>
          <a:p>
            <a:pPr marL="323850">
              <a:spcBef>
                <a:spcPts val="300"/>
              </a:spcBef>
              <a:spcAft>
                <a:spcPts val="300"/>
              </a:spcAft>
              <a:buClr>
                <a:srgbClr val="10253F"/>
              </a:buClr>
              <a:buFont typeface="Wingdings" pitchFamily="2" charset="2"/>
              <a:buNone/>
            </a:pPr>
            <a:r>
              <a:rPr lang="ru-RU" sz="1600" b="1" dirty="0" err="1" smtClean="0">
                <a:solidFill>
                  <a:srgbClr val="4A452A"/>
                </a:solidFill>
                <a:latin typeface="Calibri" pitchFamily="34" charset="0"/>
              </a:rPr>
              <a:t>Мирову</a:t>
            </a:r>
            <a:r>
              <a:rPr lang="ru-RU" sz="1600" b="1" dirty="0" smtClean="0">
                <a:solidFill>
                  <a:srgbClr val="4A452A"/>
                </a:solidFill>
                <a:latin typeface="Calibri" pitchFamily="34" charset="0"/>
              </a:rPr>
              <a:t> Александру Игоревичу</a:t>
            </a:r>
          </a:p>
          <a:p>
            <a:pPr marL="323850">
              <a:spcBef>
                <a:spcPts val="300"/>
              </a:spcBef>
              <a:spcAft>
                <a:spcPts val="300"/>
              </a:spcAft>
              <a:buClr>
                <a:srgbClr val="10253F"/>
              </a:buClr>
              <a:buFont typeface="Wingdings" pitchFamily="2" charset="2"/>
              <a:buNone/>
            </a:pPr>
            <a:r>
              <a:rPr lang="ru-RU" sz="1600" b="1" dirty="0" err="1" smtClean="0">
                <a:solidFill>
                  <a:srgbClr val="4A452A"/>
                </a:solidFill>
                <a:latin typeface="Calibri" pitchFamily="34" charset="0"/>
              </a:rPr>
              <a:t>Гавриковой</a:t>
            </a:r>
            <a:r>
              <a:rPr lang="ru-RU" sz="1600" b="1" dirty="0" smtClean="0">
                <a:solidFill>
                  <a:srgbClr val="4A452A"/>
                </a:solidFill>
                <a:latin typeface="Calibri" pitchFamily="34" charset="0"/>
              </a:rPr>
              <a:t> Галине Александровне</a:t>
            </a:r>
          </a:p>
          <a:p>
            <a:pPr marL="323850">
              <a:spcBef>
                <a:spcPts val="300"/>
              </a:spcBef>
              <a:spcAft>
                <a:spcPts val="300"/>
              </a:spcAft>
              <a:buClr>
                <a:srgbClr val="10253F"/>
              </a:buClr>
              <a:buFont typeface="Wingdings" pitchFamily="2" charset="2"/>
              <a:buNone/>
            </a:pPr>
            <a:r>
              <a:rPr lang="ru-RU" sz="1600" b="1" dirty="0" smtClean="0">
                <a:solidFill>
                  <a:srgbClr val="4A452A"/>
                </a:solidFill>
                <a:latin typeface="Calibri" pitchFamily="34" charset="0"/>
              </a:rPr>
              <a:t>Бондаренко Светлане Владиславовне</a:t>
            </a:r>
          </a:p>
          <a:p>
            <a:pPr marL="323850">
              <a:spcBef>
                <a:spcPts val="300"/>
              </a:spcBef>
              <a:spcAft>
                <a:spcPts val="300"/>
              </a:spcAft>
              <a:buClr>
                <a:srgbClr val="10253F"/>
              </a:buClr>
            </a:pPr>
            <a:r>
              <a:rPr lang="ru-RU" sz="1600" b="1" dirty="0" err="1" smtClean="0">
                <a:solidFill>
                  <a:srgbClr val="4A452A"/>
                </a:solidFill>
                <a:latin typeface="Calibri" pitchFamily="34" charset="0"/>
              </a:rPr>
              <a:t>Хиловой</a:t>
            </a:r>
            <a:r>
              <a:rPr lang="ru-RU" sz="1600" b="1" dirty="0" smtClean="0">
                <a:solidFill>
                  <a:srgbClr val="4A452A"/>
                </a:solidFill>
                <a:latin typeface="Calibri" pitchFamily="34" charset="0"/>
              </a:rPr>
              <a:t> Надежде Александровне</a:t>
            </a:r>
          </a:p>
          <a:p>
            <a:pPr marL="323850">
              <a:spcBef>
                <a:spcPts val="300"/>
              </a:spcBef>
              <a:spcAft>
                <a:spcPts val="300"/>
              </a:spcAft>
              <a:buClr>
                <a:srgbClr val="10253F"/>
              </a:buClr>
              <a:buFont typeface="Wingdings" pitchFamily="2" charset="2"/>
              <a:buNone/>
            </a:pPr>
            <a:r>
              <a:rPr lang="ru-RU" sz="1600" b="1" dirty="0" smtClean="0">
                <a:solidFill>
                  <a:srgbClr val="4A452A"/>
                </a:solidFill>
                <a:latin typeface="Calibri" pitchFamily="34" charset="0"/>
              </a:rPr>
              <a:t>Каминской  Светлане Николаевне</a:t>
            </a:r>
          </a:p>
          <a:p>
            <a:pPr marL="323850">
              <a:spcBef>
                <a:spcPts val="300"/>
              </a:spcBef>
              <a:spcAft>
                <a:spcPts val="300"/>
              </a:spcAft>
              <a:buClr>
                <a:srgbClr val="10253F"/>
              </a:buClr>
              <a:buFont typeface="Wingdings" pitchFamily="2" charset="2"/>
              <a:buNone/>
            </a:pPr>
            <a:r>
              <a:rPr lang="ru-RU" sz="1600" b="1" dirty="0" smtClean="0">
                <a:solidFill>
                  <a:srgbClr val="4A452A"/>
                </a:solidFill>
                <a:latin typeface="Calibri" pitchFamily="34" charset="0"/>
              </a:rPr>
              <a:t>Маркину </a:t>
            </a:r>
            <a:r>
              <a:rPr lang="ru-RU" sz="1600" b="1" dirty="0">
                <a:solidFill>
                  <a:srgbClr val="4A452A"/>
                </a:solidFill>
                <a:latin typeface="Calibri" pitchFamily="34" charset="0"/>
              </a:rPr>
              <a:t>Алексею Валериевичу</a:t>
            </a:r>
            <a:endParaRPr lang="ru-RU" sz="1600" b="1" dirty="0">
              <a:solidFill>
                <a:srgbClr val="4A452A"/>
              </a:solidFill>
            </a:endParaRPr>
          </a:p>
          <a:p>
            <a:pPr marL="323850">
              <a:spcBef>
                <a:spcPts val="300"/>
              </a:spcBef>
              <a:spcAft>
                <a:spcPts val="300"/>
              </a:spcAft>
              <a:buClr>
                <a:srgbClr val="10253F"/>
              </a:buClr>
              <a:buFont typeface="Wingdings" pitchFamily="2" charset="2"/>
              <a:buNone/>
            </a:pPr>
            <a:r>
              <a:rPr lang="ru-RU" sz="1600" b="1" dirty="0" err="1" smtClean="0">
                <a:solidFill>
                  <a:srgbClr val="4A452A"/>
                </a:solidFill>
                <a:latin typeface="Calibri" pitchFamily="34" charset="0"/>
              </a:rPr>
              <a:t>Чумаковой</a:t>
            </a:r>
            <a:r>
              <a:rPr lang="ru-RU" sz="1600" b="1" dirty="0" smtClean="0">
                <a:solidFill>
                  <a:srgbClr val="4A452A"/>
                </a:solidFill>
                <a:latin typeface="Calibri" pitchFamily="34" charset="0"/>
              </a:rPr>
              <a:t> Елене Ивановне</a:t>
            </a:r>
          </a:p>
          <a:p>
            <a:pPr marL="323850">
              <a:spcBef>
                <a:spcPts val="300"/>
              </a:spcBef>
              <a:spcAft>
                <a:spcPts val="300"/>
              </a:spcAft>
              <a:buClr>
                <a:srgbClr val="10253F"/>
              </a:buClr>
              <a:buFont typeface="Wingdings" pitchFamily="2" charset="2"/>
              <a:buNone/>
            </a:pPr>
            <a:r>
              <a:rPr lang="ru-RU" sz="1600" b="1" dirty="0" err="1" smtClean="0">
                <a:solidFill>
                  <a:srgbClr val="4A452A"/>
                </a:solidFill>
                <a:latin typeface="Calibri" pitchFamily="34" charset="0"/>
              </a:rPr>
              <a:t>Александриковой</a:t>
            </a:r>
            <a:r>
              <a:rPr lang="ru-RU" sz="1600" b="1" dirty="0" smtClean="0">
                <a:solidFill>
                  <a:srgbClr val="4A452A"/>
                </a:solidFill>
                <a:latin typeface="Calibri" pitchFamily="34" charset="0"/>
              </a:rPr>
              <a:t> Тамаре Васильевне</a:t>
            </a:r>
            <a:endParaRPr lang="ru-RU" sz="1600" b="1" dirty="0" smtClean="0">
              <a:solidFill>
                <a:srgbClr val="4A452A"/>
              </a:solidFill>
            </a:endParaRPr>
          </a:p>
          <a:p>
            <a:pPr marL="323850">
              <a:spcBef>
                <a:spcPts val="300"/>
              </a:spcBef>
              <a:spcAft>
                <a:spcPts val="300"/>
              </a:spcAft>
              <a:buClr>
                <a:srgbClr val="10253F"/>
              </a:buClr>
              <a:buFont typeface="Wingdings" pitchFamily="2" charset="2"/>
              <a:buNone/>
            </a:pPr>
            <a:r>
              <a:rPr lang="ru-RU" sz="1600" b="1" dirty="0" smtClean="0">
                <a:solidFill>
                  <a:srgbClr val="4A452A"/>
                </a:solidFill>
                <a:latin typeface="Calibri" pitchFamily="34" charset="0"/>
              </a:rPr>
              <a:t>Шмелевой </a:t>
            </a:r>
            <a:r>
              <a:rPr lang="ru-RU" sz="1600" b="1" dirty="0">
                <a:solidFill>
                  <a:srgbClr val="4A452A"/>
                </a:solidFill>
                <a:latin typeface="Calibri" pitchFamily="34" charset="0"/>
              </a:rPr>
              <a:t>Ольге </a:t>
            </a:r>
            <a:r>
              <a:rPr lang="ru-RU" sz="1600" b="1" dirty="0" smtClean="0">
                <a:solidFill>
                  <a:srgbClr val="4A452A"/>
                </a:solidFill>
                <a:latin typeface="Calibri" pitchFamily="34" charset="0"/>
              </a:rPr>
              <a:t>Федоровне</a:t>
            </a:r>
            <a:endParaRPr lang="ru-RU" sz="1600" b="1" dirty="0">
              <a:solidFill>
                <a:srgbClr val="4A452A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  <p:bldP spid="4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Заключение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614613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Сделать жизнь лучше можно только вместе. </a:t>
            </a: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Участвуйте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</a:rPr>
              <a:t>!</a:t>
            </a:r>
            <a:endParaRPr lang="ru-RU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У Вас есть возможность стать участником реализации представленных благотворительных проектов и программ, волонтером или благотворителем.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Мы не обсуждаем людей. Мы обсуждаем идеи, проекты и программы. 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Все участники благотворительного фонда равны. У нас нет привилегированных участников, имеющих особый статус. Каждый участник имеет право на личное мнение, отличающееся от мнения других.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b="1" i="1" dirty="0" smtClean="0">
                <a:solidFill>
                  <a:schemeClr val="bg2">
                    <a:lumMod val="25000"/>
                  </a:schemeClr>
                </a:solidFill>
              </a:rPr>
              <a:t>Приходите – вместе мы способны на многое! 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endParaRPr lang="ru-RU" dirty="0"/>
          </a:p>
        </p:txBody>
      </p:sp>
      <p:pic>
        <p:nvPicPr>
          <p:cNvPr id="14338" name="Picture 2" descr="F:\Презентация 3 года\25_варежки_мы вмест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3207" y="4143380"/>
            <a:ext cx="3357586" cy="2428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Цели и задачи фонда: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 rtlCol="0">
            <a:normAutofit fontScale="92500"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None/>
              <a:defRPr/>
            </a:pPr>
            <a:r>
              <a:rPr lang="ru-RU" sz="1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Цели создания Фонда: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содействие </a:t>
            </a:r>
            <a:r>
              <a:rPr lang="ru-RU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деятельности в сфере профилактики и охраны здоровья женщин;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содействие защите материнства и детства;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содействие деятельности в сфере здравоохранения;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4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содействия добровольческой деятельности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endParaRPr lang="ru-RU" sz="1400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None/>
              <a:defRPr/>
            </a:pPr>
            <a:r>
              <a:rPr lang="ru-RU" sz="1400" b="1" i="1" dirty="0" smtClean="0"/>
              <a:t>Для достижения этих целей Фонд решает следующие задачи</a:t>
            </a:r>
            <a:r>
              <a:rPr lang="ru-RU" sz="1400" b="1" i="1" dirty="0" smtClean="0"/>
              <a:t>: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400" i="1" dirty="0"/>
              <a:t>участвует в защите репродуктивных прав женщин;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400" i="1" dirty="0" smtClean="0"/>
              <a:t>реализует </a:t>
            </a:r>
            <a:r>
              <a:rPr lang="ru-RU" sz="1400" i="1" dirty="0"/>
              <a:t>и поддерживает программы, направленные на оказание благотворительной, материальной, гуманитарной, психологической и иной помощи беременным женщинам, и женщинам, воспитывающим ребенка по достижении им 3-х лет, многодетным семьям, оказавшимся в трудной жизненной ситуации;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400" i="1" dirty="0" smtClean="0"/>
              <a:t>финансирует </a:t>
            </a:r>
            <a:r>
              <a:rPr lang="ru-RU" sz="1400" i="1" dirty="0" smtClean="0"/>
              <a:t>программы и мероприятия (диагностику, профилактическое и реабилитационное лечение), направленные на защиту здоровья женщин, страдающих гинекологическими заболеваниями, женщин с осложненным течением беременности и послеродового периода;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400" i="1" dirty="0" smtClean="0"/>
              <a:t>оказывает </a:t>
            </a:r>
            <a:r>
              <a:rPr lang="ru-RU" sz="1400" i="1" dirty="0" smtClean="0"/>
              <a:t>содействие укреплению материально технической базы специализированным лечебным учреждениям г.Рязани (приобретение лекарственных средств, медицинского и иного оборудования, оплата ремонтных и строительных работ) в целях создания более комфортных условий для пациентов и медицинского персонала;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1400" i="1" dirty="0" smtClean="0"/>
              <a:t>самостоятельно и в сотрудничестве с другими заинтересованными организациями финансирует программы, направленные на обучение и повышение квалификации специалистов (врачей, медицинских работников) специализированных лечебных учреждений г.Рязани, в целях повышения уровня оказания медицинской помощи </a:t>
            </a:r>
            <a:r>
              <a:rPr lang="ru-RU" sz="1400" i="1" dirty="0" smtClean="0"/>
              <a:t>пациентам;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None/>
              <a:defRPr/>
            </a:pPr>
            <a:endParaRPr lang="ru-RU" sz="14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endParaRPr lang="ru-RU" sz="1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«Стань матерью, будь счастлива!»</a:t>
            </a:r>
            <a:endParaRPr lang="ru-RU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Программа направлена на поддержку женщин в период беременности и воспитания ребенка до достижения им 3-х лет;</a:t>
            </a:r>
            <a:b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Основной контингент этой программы – женщины, пришедшие в медицинские учреждения записаться на </a:t>
            </a:r>
            <a:r>
              <a:rPr lang="ru-RU" sz="24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аборт.</a:t>
            </a:r>
            <a:endParaRPr lang="ru-RU" sz="2400" b="1" i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endParaRPr lang="ru-RU" sz="24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8" name="Picture 2" descr="C:\Users\Администратор\Desktop\untitle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786190"/>
            <a:ext cx="3714776" cy="26432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Достигнутые результаты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17410" name="Содержимое 2"/>
          <p:cNvSpPr>
            <a:spLocks noGrp="1"/>
          </p:cNvSpPr>
          <p:nvPr>
            <p:ph idx="1"/>
          </p:nvPr>
        </p:nvSpPr>
        <p:spPr>
          <a:xfrm>
            <a:off x="457200" y="1196752"/>
            <a:ext cx="8435280" cy="4929411"/>
          </a:xfrm>
        </p:spPr>
        <p:txBody>
          <a:bodyPr/>
          <a:lstStyle/>
          <a:p>
            <a:pPr marL="0" algn="ctr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10253F"/>
                </a:solidFill>
              </a:rPr>
              <a:t>Количество участниц благотворительной программы </a:t>
            </a:r>
            <a:r>
              <a:rPr lang="ru-RU" sz="2000" b="1" i="1" dirty="0" smtClean="0">
                <a:solidFill>
                  <a:srgbClr val="10253F"/>
                </a:solidFill>
              </a:rPr>
              <a:t>составляет</a:t>
            </a:r>
          </a:p>
          <a:p>
            <a:pPr marL="0" algn="ctr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10253F"/>
                </a:solidFill>
              </a:rPr>
              <a:t> </a:t>
            </a:r>
            <a:r>
              <a:rPr lang="ru-RU" sz="2000" b="1" i="1" dirty="0" smtClean="0">
                <a:solidFill>
                  <a:srgbClr val="10253F"/>
                </a:solidFill>
              </a:rPr>
              <a:t>22 матери с грудными детьми (в том числе и многодетные). Общее количество детей до 18 </a:t>
            </a:r>
            <a:r>
              <a:rPr lang="ru-RU" sz="2000" b="1" i="1" dirty="0" smtClean="0">
                <a:solidFill>
                  <a:srgbClr val="10253F"/>
                </a:solidFill>
              </a:rPr>
              <a:t>лет - </a:t>
            </a:r>
            <a:r>
              <a:rPr lang="ru-RU" sz="2000" b="1" i="1" dirty="0" smtClean="0">
                <a:solidFill>
                  <a:srgbClr val="10253F"/>
                </a:solidFill>
              </a:rPr>
              <a:t>62 человека. Всего в рамках указанной программы Фондом уже оказана материальная и гуманитарная помощь 30-ти семьям на общую сумму 717,7 </a:t>
            </a:r>
            <a:r>
              <a:rPr lang="ru-RU" sz="2000" b="1" i="1" dirty="0" smtClean="0">
                <a:solidFill>
                  <a:srgbClr val="10253F"/>
                </a:solidFill>
              </a:rPr>
              <a:t>тыс. руб.</a:t>
            </a:r>
          </a:p>
          <a:p>
            <a:pPr marL="0" algn="ctr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10253F"/>
                </a:solidFill>
              </a:rPr>
              <a:t>  </a:t>
            </a:r>
            <a:r>
              <a:rPr lang="ru-RU" sz="2000" b="1" i="1" dirty="0" smtClean="0">
                <a:solidFill>
                  <a:srgbClr val="10253F"/>
                </a:solidFill>
              </a:rPr>
              <a:t>И гарантированно </a:t>
            </a:r>
            <a:r>
              <a:rPr lang="ru-RU" sz="2000" b="1" i="1" dirty="0" smtClean="0">
                <a:solidFill>
                  <a:srgbClr val="10253F"/>
                </a:solidFill>
              </a:rPr>
              <a:t>в этом году будет </a:t>
            </a:r>
            <a:r>
              <a:rPr lang="ru-RU" sz="2000" b="1" i="1" dirty="0" smtClean="0">
                <a:solidFill>
                  <a:srgbClr val="10253F"/>
                </a:solidFill>
              </a:rPr>
              <a:t>оказана на </a:t>
            </a:r>
            <a:r>
              <a:rPr lang="ru-RU" sz="2000" b="1" i="1" dirty="0" smtClean="0">
                <a:solidFill>
                  <a:srgbClr val="10253F"/>
                </a:solidFill>
              </a:rPr>
              <a:t>сумму </a:t>
            </a:r>
          </a:p>
          <a:p>
            <a:pPr marL="0" algn="ctr" eaLnBrk="1" hangingPunct="1">
              <a:spcBef>
                <a:spcPts val="0"/>
              </a:spcBef>
              <a:buFont typeface="Wingdings" pitchFamily="2" charset="2"/>
              <a:buNone/>
            </a:pPr>
            <a:r>
              <a:rPr lang="ru-RU" sz="2000" b="1" i="1" dirty="0" smtClean="0">
                <a:solidFill>
                  <a:srgbClr val="10253F"/>
                </a:solidFill>
              </a:rPr>
              <a:t> </a:t>
            </a:r>
            <a:r>
              <a:rPr lang="ru-RU" sz="2000" b="1" i="1" dirty="0" smtClean="0">
                <a:solidFill>
                  <a:srgbClr val="10253F"/>
                </a:solidFill>
              </a:rPr>
              <a:t>не менее 300 тыс</a:t>
            </a:r>
            <a:r>
              <a:rPr lang="ru-RU" sz="2000" b="1" i="1" dirty="0" smtClean="0">
                <a:solidFill>
                  <a:srgbClr val="10253F"/>
                </a:solidFill>
              </a:rPr>
              <a:t>. руб. </a:t>
            </a:r>
            <a:endParaRPr lang="ru-RU" sz="2000" b="1" i="1" dirty="0" smtClean="0">
              <a:solidFill>
                <a:srgbClr val="10253F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2000" i="1" dirty="0" smtClean="0">
              <a:solidFill>
                <a:srgbClr val="10253F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2000" i="1" dirty="0" smtClean="0">
              <a:solidFill>
                <a:srgbClr val="10253F"/>
              </a:solidFill>
            </a:endParaRPr>
          </a:p>
        </p:txBody>
      </p:sp>
      <p:pic>
        <p:nvPicPr>
          <p:cNvPr id="1026" name="Picture 2" descr="F:\Презентация 3 года\2_Бахмутовы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571876"/>
            <a:ext cx="2984830" cy="28575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27" name="Picture 3" descr="F:\Презентация 3 года\2_Мамы фон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3571876"/>
            <a:ext cx="3714776" cy="28575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Финансирование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43175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2000" b="1" i="1" dirty="0" smtClean="0"/>
              <a:t>За 3 года  получена благотворительная помощь в размере 1104,1 тыс.руб., в том числе: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2000" b="1" i="1" dirty="0" smtClean="0"/>
              <a:t>- от коммерческих организаций г.Рязани и Рязанской области – 251,2 тыс.руб.;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2000" b="1" i="1" dirty="0" smtClean="0"/>
              <a:t>- частные пожертвования физических лиц – 203 тыс.руб.;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2000" b="1" i="1" dirty="0" smtClean="0"/>
              <a:t>- от Правительства Рязанской области – 350 тыс.руб.;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2000" b="1" i="1" dirty="0" smtClean="0"/>
              <a:t>- от Национального благотворительного фонда – 300 тыс.руб.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r>
              <a:rPr lang="ru-RU" sz="2000" b="1" i="1" dirty="0" smtClean="0"/>
              <a:t>Из указанных средств 650 тыс.руб. получены по результатам трех конкурсов, проводимых для социально ориентированных некоммерческих организаций в 2013 и 2014  году, органами федеральной и региональной власти. </a:t>
            </a: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endParaRPr lang="ru-RU" dirty="0"/>
          </a:p>
        </p:txBody>
      </p:sp>
      <p:pic>
        <p:nvPicPr>
          <p:cNvPr id="2050" name="Picture 2" descr="F:\Презентация 3 года\3_ Нац.благ.фонд15-let_logo-s-lento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4143380"/>
            <a:ext cx="2714644" cy="24288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143380"/>
            <a:ext cx="4000528" cy="2460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Ежемесячная помощь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194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ru-RU" sz="1800" b="1" i="1" dirty="0" smtClean="0">
                <a:solidFill>
                  <a:srgbClr val="10253F"/>
                </a:solidFill>
              </a:rPr>
              <a:t>На регулярной основе организована ежемесячная выдача продуктовых наборов участницам благотворительной </a:t>
            </a:r>
            <a:r>
              <a:rPr lang="ru-RU" sz="1800" b="1" i="1" dirty="0" smtClean="0">
                <a:solidFill>
                  <a:srgbClr val="10253F"/>
                </a:solidFill>
              </a:rPr>
              <a:t>программы.</a:t>
            </a:r>
            <a:endParaRPr lang="ru-RU" sz="1800" b="1" i="1" dirty="0" smtClean="0">
              <a:solidFill>
                <a:srgbClr val="10253F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1800" b="1" i="1" dirty="0" smtClean="0">
              <a:solidFill>
                <a:srgbClr val="10253F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1800" b="1" i="1" dirty="0" smtClean="0">
              <a:solidFill>
                <a:srgbClr val="10253F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1800" b="1" i="1" dirty="0" smtClean="0">
              <a:solidFill>
                <a:srgbClr val="10253F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1800" b="1" i="1" dirty="0" smtClean="0">
              <a:solidFill>
                <a:srgbClr val="10253F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1800" b="1" i="1" dirty="0" smtClean="0">
              <a:solidFill>
                <a:srgbClr val="10253F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endParaRPr lang="ru-RU" sz="1800" b="1" i="1" dirty="0" smtClean="0">
              <a:solidFill>
                <a:srgbClr val="10253F"/>
              </a:solidFill>
            </a:endParaRPr>
          </a:p>
          <a:p>
            <a:pPr eaLnBrk="1" hangingPunct="1">
              <a:buFont typeface="Wingdings" pitchFamily="2" charset="2"/>
              <a:buNone/>
            </a:pPr>
            <a:r>
              <a:rPr lang="ru-RU" sz="1800" b="1" i="1" dirty="0" smtClean="0">
                <a:solidFill>
                  <a:srgbClr val="10253F"/>
                </a:solidFill>
              </a:rPr>
              <a:t>Постоянно работает пункт обмена вещей - одежды, обуви и других предметов первой необходимости для взрослых и детей. </a:t>
            </a:r>
          </a:p>
        </p:txBody>
      </p:sp>
      <p:pic>
        <p:nvPicPr>
          <p:cNvPr id="3074" name="Picture 2" descr="F:\Презентация 3 года\5_продукты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214554"/>
            <a:ext cx="2643206" cy="1982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5" name="Picture 3" descr="F:\Презентация 3 года\6_Масло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2214554"/>
            <a:ext cx="2428892" cy="1990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76" name="Picture 4" descr="F:\Презентация 3 года\7_odezhda-v-chelyabinsk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4929174"/>
            <a:ext cx="2571768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Периодическая помощь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3614738" cy="2757488"/>
          </a:xfrm>
        </p:spPr>
        <p:txBody>
          <a:bodyPr rtlCol="0">
            <a:normAutofit/>
          </a:bodyPr>
          <a:lstStyle/>
          <a:p>
            <a:pPr marL="0"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</a:rPr>
              <a:t>При необходимости нуждающимся молодым матерям предоставляется кроватка, коляска, манеж, велосипед и др. Указанные предметы предоставляются участницам до достижения ребенком 3-х </a:t>
            </a:r>
            <a:r>
              <a:rPr lang="ru-RU" sz="1800" b="1" i="1" dirty="0" smtClean="0">
                <a:solidFill>
                  <a:schemeClr val="bg2">
                    <a:lumMod val="25000"/>
                  </a:schemeClr>
                </a:solidFill>
              </a:rPr>
              <a:t>лет.</a:t>
            </a:r>
            <a:endParaRPr lang="ru-RU" sz="18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endParaRPr lang="ru-RU" sz="19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endParaRPr lang="ru-RU" sz="19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endParaRPr lang="ru-RU" sz="19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endParaRPr lang="ru-RU" sz="19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endParaRPr lang="ru-RU" sz="1900" b="1" i="1" dirty="0" smtClean="0">
              <a:solidFill>
                <a:schemeClr val="bg2">
                  <a:lumMod val="25000"/>
                </a:schemeClr>
              </a:solidFill>
            </a:endParaRPr>
          </a:p>
          <a:p>
            <a:pPr eaLnBrk="1" fontAlgn="auto" hangingPunct="1">
              <a:spcAft>
                <a:spcPts val="0"/>
              </a:spcAft>
              <a:buClr>
                <a:schemeClr val="tx2">
                  <a:lumMod val="50000"/>
                </a:schemeClr>
              </a:buClr>
              <a:defRPr/>
            </a:pPr>
            <a:endParaRPr lang="ru-RU" sz="1900" b="1" i="1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43500" y="4214813"/>
            <a:ext cx="371475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Благодаря пожертвованиям частных лиц, а также представителей бизнеса Рязанской области наши мамы периодически получают </a:t>
            </a:r>
            <a:r>
              <a:rPr lang="ru-RU" b="1" i="1" dirty="0" err="1">
                <a:solidFill>
                  <a:schemeClr val="bg2">
                    <a:lumMod val="25000"/>
                  </a:schemeClr>
                </a:solidFill>
                <a:latin typeface="+mn-lt"/>
              </a:rPr>
              <a:t>памперсы</a:t>
            </a:r>
            <a:r>
              <a:rPr lang="ru-RU" b="1" i="1" dirty="0">
                <a:solidFill>
                  <a:schemeClr val="bg2">
                    <a:lumMod val="25000"/>
                  </a:schemeClr>
                </a:solidFill>
                <a:latin typeface="+mn-lt"/>
              </a:rPr>
              <a:t>, детское питание, постельное белье.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atin typeface="+mn-lt"/>
            </a:endParaRPr>
          </a:p>
        </p:txBody>
      </p:sp>
      <p:pic>
        <p:nvPicPr>
          <p:cNvPr id="4098" name="Picture 2" descr="F:\Презентация 3 года\8_коляски и кроватки0-300x2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3372" y="1857364"/>
            <a:ext cx="2357454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099" name="Picture 3" descr="F:\Презентация 3 года\10_велосипе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9454" y="2143116"/>
            <a:ext cx="1809731" cy="13573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100" name="Picture 4" descr="F:\Презентация 3 года\9_памперсы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4429132"/>
            <a:ext cx="3143272" cy="18573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i="1" dirty="0" smtClean="0">
                <a:solidFill>
                  <a:srgbClr val="00B050"/>
                </a:solidFill>
              </a:rPr>
              <a:t>Информационная поддержка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828800"/>
          </a:xfrm>
        </p:spPr>
        <p:txBody>
          <a:bodyPr rtlCol="0">
            <a:normAutofit fontScale="92500" lnSpcReduction="10000"/>
          </a:bodyPr>
          <a:lstStyle/>
          <a:p>
            <a:pPr indent="0" eaLnBrk="1" fontAlgn="auto" hangingPunct="1">
              <a:spcBef>
                <a:spcPts val="500"/>
              </a:spcBef>
              <a:spcAft>
                <a:spcPts val="5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2400" b="1" i="1" dirty="0" smtClean="0"/>
              <a:t>Установлено сотрудничество Фонда с действующими региональными </a:t>
            </a:r>
            <a:r>
              <a:rPr lang="ru-RU" sz="2400" b="1" i="1" dirty="0" smtClean="0"/>
              <a:t>СМИ.</a:t>
            </a:r>
            <a:endParaRPr lang="ru-RU" sz="2400" b="1" i="1" dirty="0" smtClean="0"/>
          </a:p>
          <a:p>
            <a:pPr indent="0" eaLnBrk="1" fontAlgn="auto" hangingPunct="1">
              <a:spcBef>
                <a:spcPts val="500"/>
              </a:spcBef>
              <a:spcAft>
                <a:spcPts val="5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r>
              <a:rPr lang="ru-RU" sz="2400" b="1" i="1" dirty="0" smtClean="0"/>
              <a:t>Фонд совместно с коллективом ГБУ РО «Городская клиническая больница № 8» трижды участвовал во Всероссийском форуме «Святость материнства</a:t>
            </a:r>
            <a:r>
              <a:rPr lang="ru-RU" sz="2400" b="1" i="1" dirty="0" smtClean="0"/>
              <a:t>».</a:t>
            </a:r>
            <a:endParaRPr lang="ru-RU" sz="2400" b="1" i="1" dirty="0" smtClean="0"/>
          </a:p>
          <a:p>
            <a:pPr indent="0" eaLnBrk="1" fontAlgn="auto" hangingPunct="1">
              <a:spcBef>
                <a:spcPts val="500"/>
              </a:spcBef>
              <a:spcAft>
                <a:spcPts val="500"/>
              </a:spcAft>
              <a:buClr>
                <a:schemeClr val="tx2">
                  <a:lumMod val="50000"/>
                </a:schemeClr>
              </a:buClr>
              <a:buFont typeface="Wingdings" pitchFamily="2" charset="2"/>
              <a:buNone/>
              <a:defRPr/>
            </a:pPr>
            <a:endParaRPr lang="ru-RU" sz="2400" b="1" i="1" dirty="0" smtClean="0"/>
          </a:p>
        </p:txBody>
      </p:sp>
      <p:pic>
        <p:nvPicPr>
          <p:cNvPr id="5122" name="Picture 2" descr="F:\Презентация 3 года\11_Газета_стать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2066" y="3643314"/>
            <a:ext cx="3596073" cy="26859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3643314"/>
            <a:ext cx="3857652" cy="27146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348</TotalTime>
  <Words>1120</Words>
  <Application>Microsoft Office PowerPoint</Application>
  <PresentationFormat>Экран (4:3)</PresentationFormat>
  <Paragraphs>111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Тема4</vt:lpstr>
      <vt:lpstr>Мы вместе 3 года</vt:lpstr>
      <vt:lpstr>Презентация PowerPoint</vt:lpstr>
      <vt:lpstr>Цели и задачи фонда:</vt:lpstr>
      <vt:lpstr>«Стань матерью, будь счастлива!»</vt:lpstr>
      <vt:lpstr>Достигнутые результаты</vt:lpstr>
      <vt:lpstr>Финансирование</vt:lpstr>
      <vt:lpstr>Ежемесячная помощь</vt:lpstr>
      <vt:lpstr>Периодическая помощь</vt:lpstr>
      <vt:lpstr>Информационная поддержка</vt:lpstr>
      <vt:lpstr>Сбор вещей</vt:lpstr>
      <vt:lpstr>Сделай пожертвование – получи сувенир!</vt:lpstr>
      <vt:lpstr>Праздники</vt:lpstr>
      <vt:lpstr>Праздники</vt:lpstr>
      <vt:lpstr>Мероприятия</vt:lpstr>
      <vt:lpstr>Акция Пора в Школу!</vt:lpstr>
      <vt:lpstr>Благотворительные ярмарки</vt:lpstr>
      <vt:lpstr>Сайт</vt:lpstr>
      <vt:lpstr>Незапланированные результаты</vt:lpstr>
      <vt:lpstr>Наши планы</vt:lpstr>
      <vt:lpstr>Наши результаты </vt:lpstr>
      <vt:lpstr>Мы благодарны</vt:lpstr>
      <vt:lpstr>Заключение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вместе 3 года</dc:title>
  <dc:creator>Пользователь Windows</dc:creator>
  <cp:lastModifiedBy>z11</cp:lastModifiedBy>
  <cp:revision>43</cp:revision>
  <dcterms:created xsi:type="dcterms:W3CDTF">2014-10-18T16:24:17Z</dcterms:created>
  <dcterms:modified xsi:type="dcterms:W3CDTF">2014-11-17T12:36:25Z</dcterms:modified>
</cp:coreProperties>
</file>