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71" r:id="rId14"/>
    <p:sldId id="272" r:id="rId15"/>
    <p:sldId id="273" r:id="rId16"/>
    <p:sldId id="274" r:id="rId17"/>
    <p:sldId id="276" r:id="rId18"/>
    <p:sldId id="277" r:id="rId19"/>
    <p:sldId id="278" r:id="rId20"/>
    <p:sldId id="279" r:id="rId21"/>
    <p:sldId id="280" r:id="rId22"/>
    <p:sldId id="25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F692"/>
    <a:srgbClr val="5AF0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B4EF4-B722-4655-BBEE-0991FB01200C}" type="datetimeFigureOut">
              <a:rPr lang="ru-RU" smtClean="0"/>
              <a:t>28.09.2015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15FC3-8A1F-41A8-B5E2-720C09C824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B4EF4-B722-4655-BBEE-0991FB01200C}" type="datetimeFigureOut">
              <a:rPr lang="ru-RU" smtClean="0"/>
              <a:t>28.09.2015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15FC3-8A1F-41A8-B5E2-720C09C824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B4EF4-B722-4655-BBEE-0991FB01200C}" type="datetimeFigureOut">
              <a:rPr lang="ru-RU" smtClean="0"/>
              <a:t>28.09.2015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15FC3-8A1F-41A8-B5E2-720C09C824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B4EF4-B722-4655-BBEE-0991FB01200C}" type="datetimeFigureOut">
              <a:rPr lang="ru-RU" smtClean="0"/>
              <a:t>28.09.2015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15FC3-8A1F-41A8-B5E2-720C09C824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B4EF4-B722-4655-BBEE-0991FB01200C}" type="datetimeFigureOut">
              <a:rPr lang="ru-RU" smtClean="0"/>
              <a:t>28.09.2015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15FC3-8A1F-41A8-B5E2-720C09C824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B4EF4-B722-4655-BBEE-0991FB01200C}" type="datetimeFigureOut">
              <a:rPr lang="ru-RU" smtClean="0"/>
              <a:t>28.09.2015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15FC3-8A1F-41A8-B5E2-720C09C824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B4EF4-B722-4655-BBEE-0991FB01200C}" type="datetimeFigureOut">
              <a:rPr lang="ru-RU" smtClean="0"/>
              <a:t>28.09.2015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15FC3-8A1F-41A8-B5E2-720C09C824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B4EF4-B722-4655-BBEE-0991FB01200C}" type="datetimeFigureOut">
              <a:rPr lang="ru-RU" smtClean="0"/>
              <a:t>28.09.2015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15FC3-8A1F-41A8-B5E2-720C09C824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B4EF4-B722-4655-BBEE-0991FB01200C}" type="datetimeFigureOut">
              <a:rPr lang="ru-RU" smtClean="0"/>
              <a:t>28.09.2015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15FC3-8A1F-41A8-B5E2-720C09C824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B4EF4-B722-4655-BBEE-0991FB01200C}" type="datetimeFigureOut">
              <a:rPr lang="ru-RU" smtClean="0"/>
              <a:t>28.09.2015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15FC3-8A1F-41A8-B5E2-720C09C824A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B4EF4-B722-4655-BBEE-0991FB01200C}" type="datetimeFigureOut">
              <a:rPr lang="ru-RU" smtClean="0"/>
              <a:t>28.09.2015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815FC3-8A1F-41A8-B5E2-720C09C824A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C0815FC3-8A1F-41A8-B5E2-720C09C824A9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216B4EF4-B722-4655-BBEE-0991FB01200C}" type="datetimeFigureOut">
              <a:rPr lang="ru-RU" smtClean="0"/>
              <a:t>28.09.2015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68760"/>
            <a:ext cx="7543800" cy="2808311"/>
          </a:xfrm>
        </p:spPr>
        <p:txBody>
          <a:bodyPr/>
          <a:lstStyle/>
          <a:p>
            <a:r>
              <a:rPr lang="ru-RU" sz="2800" dirty="0" smtClean="0"/>
              <a:t>ГБУ РО «ГКБ №8»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Обзор докладов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VIII 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Общероссийского научно-практического семинара «Репродуктивный потенциал России: версии и </a:t>
            </a:r>
            <a:r>
              <a:rPr lang="ru-RU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контраверсии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Подготовил: Зимина О.В.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Рязань, 2015г.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71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Малоинвазивная </a:t>
            </a:r>
            <a:r>
              <a:rPr lang="ru-RU" dirty="0" err="1"/>
              <a:t>перинеопластика</a:t>
            </a:r>
            <a:r>
              <a:rPr lang="ru-RU" dirty="0"/>
              <a:t/>
            </a:r>
            <a:br>
              <a:rPr lang="ru-RU" dirty="0"/>
            </a:br>
            <a:r>
              <a:rPr lang="ru-RU" sz="2800" dirty="0" smtClean="0"/>
              <a:t>Результаты: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7620000" cy="4555976"/>
          </a:xfrm>
        </p:spPr>
        <p:txBody>
          <a:bodyPr/>
          <a:lstStyle/>
          <a:p>
            <a:r>
              <a:rPr lang="ru-RU" dirty="0" smtClean="0"/>
              <a:t>Профилактика </a:t>
            </a:r>
            <a:r>
              <a:rPr lang="ru-RU" dirty="0"/>
              <a:t>о</a:t>
            </a:r>
            <a:r>
              <a:rPr lang="ru-RU" dirty="0" smtClean="0"/>
              <a:t>пущения женских половых органов (восстановление тонуса мышц промежности у женщин, в </a:t>
            </a:r>
            <a:r>
              <a:rPr lang="ru-RU" dirty="0" err="1" smtClean="0"/>
              <a:t>т.ч</a:t>
            </a:r>
            <a:r>
              <a:rPr lang="ru-RU" dirty="0" smtClean="0"/>
              <a:t>. </a:t>
            </a:r>
            <a:r>
              <a:rPr lang="ru-RU" dirty="0" err="1"/>
              <a:t>п</a:t>
            </a:r>
            <a:r>
              <a:rPr lang="ru-RU" dirty="0" err="1" smtClean="0"/>
              <a:t>ерименопаузального</a:t>
            </a:r>
            <a:r>
              <a:rPr lang="ru-RU" dirty="0" smtClean="0"/>
              <a:t> периода)</a:t>
            </a:r>
          </a:p>
          <a:p>
            <a:r>
              <a:rPr lang="ru-RU" dirty="0" smtClean="0"/>
              <a:t>Улучшение качества сексуальной жизни</a:t>
            </a:r>
          </a:p>
          <a:p>
            <a:r>
              <a:rPr lang="ru-RU" dirty="0" smtClean="0"/>
              <a:t>Профилактика </a:t>
            </a:r>
            <a:r>
              <a:rPr lang="ru-RU" dirty="0" err="1" smtClean="0"/>
              <a:t>вульвовагинальных</a:t>
            </a:r>
            <a:r>
              <a:rPr lang="ru-RU" dirty="0" smtClean="0"/>
              <a:t> инфекционных заболеваний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894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2074242"/>
          </a:xfrm>
        </p:spPr>
        <p:txBody>
          <a:bodyPr/>
          <a:lstStyle/>
          <a:p>
            <a:r>
              <a:rPr lang="ru-RU" sz="3600" dirty="0" smtClean="0"/>
              <a:t>Сравнительная оценка традиционного и жидкостного цитологического </a:t>
            </a:r>
            <a:r>
              <a:rPr lang="ru-RU" sz="3600" dirty="0"/>
              <a:t>исследования </a:t>
            </a:r>
            <a:r>
              <a:rPr lang="ru-RU" sz="2800" dirty="0"/>
              <a:t>(</a:t>
            </a:r>
            <a:r>
              <a:rPr lang="ru-RU" sz="2800" dirty="0" err="1"/>
              <a:t>Шевелина</a:t>
            </a:r>
            <a:r>
              <a:rPr lang="ru-RU" sz="2800" dirty="0"/>
              <a:t> Елена Евгеньевна (Воронеж</a:t>
            </a:r>
            <a:r>
              <a:rPr lang="ru-RU" sz="2800" dirty="0" smtClean="0"/>
              <a:t>))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564904"/>
            <a:ext cx="7620000" cy="383589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Одна из главных причин ограничения эффективности традиционного цитологического исследования – отсутствие стандартизации на </a:t>
            </a:r>
            <a:r>
              <a:rPr lang="ru-RU" dirty="0" err="1" smtClean="0"/>
              <a:t>преаналитическом</a:t>
            </a:r>
            <a:r>
              <a:rPr lang="ru-RU" dirty="0" smtClean="0"/>
              <a:t> и аналитическом этапах – от получения материала до интерпретации микроскопической картины и формулировки диагноза.</a:t>
            </a:r>
          </a:p>
          <a:p>
            <a:pPr marL="114300" indent="0">
              <a:buNone/>
            </a:pPr>
            <a:endParaRPr lang="ru-RU" dirty="0" smtClean="0"/>
          </a:p>
          <a:p>
            <a:pPr marL="114300" indent="0">
              <a:buNone/>
            </a:pPr>
            <a:r>
              <a:rPr lang="ru-RU" dirty="0" smtClean="0"/>
              <a:t>Недостатки традиционного цитологического материала:</a:t>
            </a:r>
          </a:p>
          <a:p>
            <a:r>
              <a:rPr lang="ru-RU" dirty="0" smtClean="0"/>
              <a:t>Часто большое содержание периферической крови, слизи, элементов воспаления, микрофлоры;</a:t>
            </a:r>
          </a:p>
          <a:p>
            <a:r>
              <a:rPr lang="ru-RU" dirty="0" smtClean="0"/>
              <a:t>Неравномерное распределение биологического материала на стекле;</a:t>
            </a:r>
          </a:p>
          <a:p>
            <a:r>
              <a:rPr lang="ru-RU" dirty="0" smtClean="0"/>
              <a:t>Многослойный, плохо просматриваемый препарат;</a:t>
            </a:r>
          </a:p>
          <a:p>
            <a:r>
              <a:rPr lang="ru-RU" dirty="0" smtClean="0"/>
              <a:t>Недостаточное количество клеточного материала;</a:t>
            </a:r>
          </a:p>
          <a:p>
            <a:r>
              <a:rPr lang="ru-RU" dirty="0" smtClean="0"/>
              <a:t>Отсутствие клеток из зоны трансформации.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496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Сравнительная оценка традиционного и жидкостного цитологического исследования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114300" indent="0">
              <a:buNone/>
            </a:pPr>
            <a:endParaRPr lang="ru-RU" dirty="0" smtClean="0"/>
          </a:p>
          <a:p>
            <a:r>
              <a:rPr lang="ru-RU" dirty="0" smtClean="0"/>
              <a:t>Цель исследования: </a:t>
            </a:r>
          </a:p>
          <a:p>
            <a:pPr marL="114300" indent="0">
              <a:buNone/>
            </a:pPr>
            <a:r>
              <a:rPr lang="ru-RU" dirty="0" smtClean="0"/>
              <a:t>- сравнительный анализ результатов цитологического исследования материала, полученного из шейки матки, при последовательном приготовлении препаратов традиционным методом и методом ЖЦ с использованием автоматизированного комплекса </a:t>
            </a:r>
            <a:r>
              <a:rPr lang="ru-RU" dirty="0" err="1" smtClean="0"/>
              <a:t>пробоподготовки</a:t>
            </a:r>
            <a:r>
              <a:rPr lang="ru-RU" dirty="0" smtClean="0"/>
              <a:t>.</a:t>
            </a:r>
          </a:p>
          <a:p>
            <a:pPr marL="114300" indent="0">
              <a:buNone/>
            </a:pPr>
            <a:r>
              <a:rPr lang="ru-RU" dirty="0" smtClean="0"/>
              <a:t>- Ретроспективное сравнение с результатами традиционного цитологического исследования.</a:t>
            </a:r>
          </a:p>
          <a:p>
            <a:r>
              <a:rPr lang="ru-RU" dirty="0" smtClean="0"/>
              <a:t>Материал получен у 8780 женщин с патологией и без патологии шейки матки.</a:t>
            </a:r>
          </a:p>
          <a:p>
            <a:r>
              <a:rPr lang="ru-RU" dirty="0" smtClean="0"/>
              <a:t>Для получения материала гинекологи использовали </a:t>
            </a:r>
            <a:r>
              <a:rPr lang="ru-RU" dirty="0" err="1" smtClean="0"/>
              <a:t>цитощетки</a:t>
            </a:r>
            <a:r>
              <a:rPr lang="ru-RU" dirty="0" smtClean="0"/>
              <a:t> </a:t>
            </a:r>
            <a:r>
              <a:rPr lang="en-US" dirty="0" err="1" smtClean="0"/>
              <a:t>Cervex</a:t>
            </a:r>
            <a:r>
              <a:rPr lang="en-US" dirty="0" smtClean="0"/>
              <a:t>-Brush </a:t>
            </a:r>
            <a:r>
              <a:rPr lang="ru-RU" dirty="0" smtClean="0"/>
              <a:t>или </a:t>
            </a:r>
            <a:r>
              <a:rPr lang="en-US" dirty="0"/>
              <a:t> </a:t>
            </a:r>
            <a:r>
              <a:rPr lang="en-US" dirty="0" err="1"/>
              <a:t>Cervex</a:t>
            </a:r>
            <a:r>
              <a:rPr lang="en-US" dirty="0"/>
              <a:t>-Brush </a:t>
            </a:r>
            <a:r>
              <a:rPr lang="en-US" dirty="0" err="1" smtClean="0"/>
              <a:t>Combi</a:t>
            </a:r>
            <a:r>
              <a:rPr lang="ru-RU" dirty="0" smtClean="0"/>
              <a:t>.</a:t>
            </a:r>
          </a:p>
          <a:p>
            <a:r>
              <a:rPr lang="ru-RU" dirty="0" smtClean="0"/>
              <a:t>Делался традиционный мазок на стекле, затем головка </a:t>
            </a:r>
            <a:r>
              <a:rPr lang="ru-RU" dirty="0" err="1" smtClean="0"/>
              <a:t>цитощетки</a:t>
            </a:r>
            <a:r>
              <a:rPr lang="ru-RU" dirty="0" smtClean="0"/>
              <a:t> с оставшимся материалом помещалась в специальный контейнер с жидким фиксирующим раствором.</a:t>
            </a:r>
          </a:p>
          <a:p>
            <a:r>
              <a:rPr lang="ru-RU" dirty="0" smtClean="0"/>
              <a:t>Традиционный мазок окрашивался азур-метиленовым синим по </a:t>
            </a:r>
            <a:r>
              <a:rPr lang="ru-RU" dirty="0" err="1" smtClean="0"/>
              <a:t>Лейшману</a:t>
            </a:r>
            <a:r>
              <a:rPr lang="ru-RU" dirty="0" smtClean="0"/>
              <a:t>, из контейнера мазки готовились на автоматизированном комплексе оборудования с окраской по </a:t>
            </a:r>
            <a:r>
              <a:rPr lang="ru-RU" dirty="0" err="1" smtClean="0"/>
              <a:t>Папаниколау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485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исследования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5765003"/>
              </p:ext>
            </p:extLst>
          </p:nvPr>
        </p:nvGraphicFramePr>
        <p:xfrm>
          <a:off x="467544" y="1340768"/>
          <a:ext cx="7620000" cy="505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000"/>
                <a:gridCol w="2540000"/>
                <a:gridCol w="2540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Критерии оценки микропрепарата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ТЦ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ЖЦ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Качество мазка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Основной причиной низкого качества мазков были: большое количество слизи, элементов воспаления, </a:t>
                      </a:r>
                      <a:r>
                        <a:rPr lang="ru-RU" sz="1600" dirty="0" err="1" smtClean="0"/>
                        <a:t>малоклеточность</a:t>
                      </a:r>
                      <a:r>
                        <a:rPr lang="ru-RU" sz="1600" dirty="0" smtClean="0"/>
                        <a:t>, наличие </a:t>
                      </a:r>
                      <a:r>
                        <a:rPr lang="ru-RU" sz="1600" dirty="0" err="1" smtClean="0"/>
                        <a:t>непросматриваемых</a:t>
                      </a:r>
                      <a:r>
                        <a:rPr lang="ru-RU" sz="1600" dirty="0" smtClean="0"/>
                        <a:t> участков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Все мазки были многоклеточными, максимально </a:t>
                      </a:r>
                      <a:r>
                        <a:rPr lang="ru-RU" sz="1600" dirty="0" err="1" smtClean="0"/>
                        <a:t>монослойными</a:t>
                      </a:r>
                      <a:r>
                        <a:rPr lang="ru-RU" sz="1600" dirty="0" smtClean="0"/>
                        <a:t>, просматривались все поля зрения с меньшей затратой времени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Информативность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Неинформативный материал составил 2,1%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Только в 1 случае</a:t>
                      </a:r>
                      <a:r>
                        <a:rPr lang="ru-RU" sz="1600" baseline="0" dirty="0" smtClean="0"/>
                        <a:t> (0,011%) не удалось приготовить мазок методом ЖЦ, т.к. в образце было большое количество слизи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Адекватность (мазки с цилиндрическим и/или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baseline="0" dirty="0" err="1" smtClean="0"/>
                        <a:t>метаплазированным</a:t>
                      </a:r>
                      <a:r>
                        <a:rPr lang="ru-RU" sz="1600" baseline="0" dirty="0" smtClean="0"/>
                        <a:t> эпителием</a:t>
                      </a:r>
                      <a:r>
                        <a:rPr lang="ru-RU" sz="1600" dirty="0" smtClean="0"/>
                        <a:t>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99,5%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99,8%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475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Результаты исследования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9392532"/>
              </p:ext>
            </p:extLst>
          </p:nvPr>
        </p:nvGraphicFramePr>
        <p:xfrm>
          <a:off x="395536" y="1340768"/>
          <a:ext cx="7620000" cy="5186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0000"/>
                <a:gridCol w="1270000"/>
                <a:gridCol w="1270000"/>
                <a:gridCol w="1270000"/>
                <a:gridCol w="1270000"/>
                <a:gridCol w="1270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Показатель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ТЦ кол-во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ТЦ %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ЖЦ кол-во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ЖЦ %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Комментарии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Кол-во женщин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8780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8780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ASC-US</a:t>
                      </a:r>
                      <a:r>
                        <a:rPr lang="ru-RU" sz="1400" dirty="0" smtClean="0"/>
                        <a:t>,</a:t>
                      </a:r>
                      <a:r>
                        <a:rPr lang="en-US" sz="1400" baseline="0" dirty="0" smtClean="0"/>
                        <a:t> ASC-H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r>
                        <a:rPr lang="ru-RU" sz="1400" dirty="0" smtClean="0"/>
                        <a:t>,67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0,35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 ЖЦ меньше на 47,5%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LSIL (CIN 1</a:t>
                      </a:r>
                      <a:r>
                        <a:rPr lang="ru-RU" sz="1400" dirty="0" smtClean="0"/>
                        <a:t>,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en-US" sz="1400" baseline="0" dirty="0" smtClean="0"/>
                        <a:t>HPV</a:t>
                      </a:r>
                      <a:r>
                        <a:rPr lang="en-US" sz="1400" dirty="0" smtClean="0"/>
                        <a:t>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116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1,32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157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1,79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 ЖЦ больше на 35,3%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HSIL (CIN 2</a:t>
                      </a:r>
                      <a:r>
                        <a:rPr lang="ru-RU" sz="1400" dirty="0" smtClean="0"/>
                        <a:t>,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en-US" sz="1400" baseline="0" dirty="0" smtClean="0"/>
                        <a:t>CIN 3</a:t>
                      </a:r>
                      <a:r>
                        <a:rPr lang="en-US" sz="1400" dirty="0" smtClean="0"/>
                        <a:t>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r>
                        <a:rPr lang="ru-RU" sz="1400" dirty="0" smtClean="0"/>
                        <a:t>,17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126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1,43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</a:t>
                      </a:r>
                      <a:r>
                        <a:rPr lang="ru-RU" sz="1400" baseline="0" dirty="0" smtClean="0"/>
                        <a:t> ЖЦ больше на 22,3%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Рак (подозрение на рак)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0,11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0,18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 ЖЦ больше на 60,0%, 6 случаев рака в ТЦ были расценены как: </a:t>
                      </a:r>
                      <a:r>
                        <a:rPr lang="en-US" sz="1400" dirty="0" smtClean="0"/>
                        <a:t>ASC-US</a:t>
                      </a:r>
                      <a:r>
                        <a:rPr lang="ru-RU" sz="1400" dirty="0" smtClean="0"/>
                        <a:t>-1</a:t>
                      </a:r>
                      <a:r>
                        <a:rPr lang="en-US" sz="1400" dirty="0" smtClean="0"/>
                        <a:t>, ASC-H</a:t>
                      </a:r>
                      <a:r>
                        <a:rPr lang="ru-RU" sz="1400" dirty="0" smtClean="0"/>
                        <a:t>-2, </a:t>
                      </a:r>
                      <a:r>
                        <a:rPr lang="en-US" sz="1400" dirty="0" smtClean="0"/>
                        <a:t>HSIL</a:t>
                      </a:r>
                      <a:r>
                        <a:rPr lang="ru-RU" sz="1400" dirty="0" smtClean="0"/>
                        <a:t>-3</a:t>
                      </a:r>
                      <a:endParaRPr lang="en-US" sz="1400" dirty="0" smtClean="0"/>
                    </a:p>
                    <a:p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Всего случаев </a:t>
                      </a:r>
                      <a:r>
                        <a:rPr lang="en-US" sz="1400" dirty="0" smtClean="0"/>
                        <a:t>HSIL </a:t>
                      </a:r>
                      <a:r>
                        <a:rPr lang="ru-RU" sz="1400" dirty="0" smtClean="0"/>
                        <a:t>и</a:t>
                      </a:r>
                      <a:r>
                        <a:rPr lang="ru-RU" sz="1400" baseline="0" dirty="0" smtClean="0"/>
                        <a:t> РШМ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113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142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 ЖЦ больше на 25,7% (29 жен.)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924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Результаты исследования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Из 142 случаев </a:t>
            </a:r>
            <a:r>
              <a:rPr lang="en-US" dirty="0" smtClean="0"/>
              <a:t>HSIL </a:t>
            </a:r>
            <a:r>
              <a:rPr lang="ru-RU" dirty="0" smtClean="0"/>
              <a:t>и РШМ было проведено сопоставление с гистологическим исследованием в 60 случаях (42%).</a:t>
            </a:r>
          </a:p>
          <a:p>
            <a:endParaRPr lang="ru-RU" dirty="0"/>
          </a:p>
          <a:p>
            <a:r>
              <a:rPr lang="ru-RU" dirty="0" smtClean="0"/>
              <a:t>Из них в 54 случаях (90%) цитологическое заключение и гистологический диагноз совпали.</a:t>
            </a:r>
          </a:p>
          <a:p>
            <a:r>
              <a:rPr lang="ru-RU" dirty="0" smtClean="0"/>
              <a:t>Анализ расхождений в 6 случаях показал: 1 случай при пересмотре был признан ложноположительным, в 5 случаях цитологический диагноз </a:t>
            </a:r>
            <a:r>
              <a:rPr lang="en-US" dirty="0" smtClean="0"/>
              <a:t>HSIL </a:t>
            </a:r>
            <a:r>
              <a:rPr lang="ru-RU" dirty="0" smtClean="0"/>
              <a:t>остался.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412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Расхождения: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ru-RU" dirty="0" smtClean="0"/>
              <a:t>В 11 случаях неинформативных ТЦ мазков в ЖЦ результаты распределились следующим образом:</a:t>
            </a:r>
          </a:p>
          <a:p>
            <a:pPr marL="114300" indent="0"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5193351"/>
              </p:ext>
            </p:extLst>
          </p:nvPr>
        </p:nvGraphicFramePr>
        <p:xfrm>
          <a:off x="683568" y="2780928"/>
          <a:ext cx="72008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  <a:gridCol w="1440160"/>
                <a:gridCol w="1440160"/>
                <a:gridCol w="1440160"/>
                <a:gridCol w="14401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Всего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ASC-US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ASC-H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LSIL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HSIL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798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Недостатки ЖЦ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 marL="114300" indent="0">
              <a:buNone/>
            </a:pPr>
            <a:r>
              <a:rPr lang="ru-RU" dirty="0" smtClean="0"/>
              <a:t>«Условные»:</a:t>
            </a:r>
          </a:p>
          <a:p>
            <a:r>
              <a:rPr lang="ru-RU" dirty="0" err="1" smtClean="0"/>
              <a:t>Гиподиагностика</a:t>
            </a:r>
            <a:r>
              <a:rPr lang="ru-RU" dirty="0" smtClean="0"/>
              <a:t> по воспалительным процессам</a:t>
            </a:r>
          </a:p>
          <a:p>
            <a:r>
              <a:rPr lang="ru-RU" dirty="0" smtClean="0"/>
              <a:t>Трудности с оценкой микрофлоры</a:t>
            </a:r>
          </a:p>
          <a:p>
            <a:r>
              <a:rPr lang="ru-RU" dirty="0" smtClean="0"/>
              <a:t>Трудности с выявлением трихомонад</a:t>
            </a:r>
          </a:p>
          <a:p>
            <a:pPr marL="114300" indent="0">
              <a:buNone/>
            </a:pPr>
            <a:endParaRPr lang="ru-RU" dirty="0" smtClean="0"/>
          </a:p>
          <a:p>
            <a:pPr marL="114300" indent="0">
              <a:buNone/>
            </a:pPr>
            <a:r>
              <a:rPr lang="ru-RU" dirty="0" smtClean="0"/>
              <a:t>Безусловный недостаток: </a:t>
            </a:r>
          </a:p>
          <a:p>
            <a:r>
              <a:rPr lang="ru-RU" dirty="0" smtClean="0"/>
              <a:t>высокая стоимость исследования в сравнении с традиционной цитологией.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023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 большом микроскопическом материале показано, что информативность, адекватность, диагностика предраковых поражений и раннего рака шейки матки лучше при «жидкостном» методе в сравнении с традиционным.</a:t>
            </a:r>
          </a:p>
          <a:p>
            <a:endParaRPr lang="ru-RU" dirty="0" smtClean="0"/>
          </a:p>
          <a:p>
            <a:r>
              <a:rPr lang="ru-RU" dirty="0" err="1" smtClean="0"/>
              <a:t>Цитощетки</a:t>
            </a:r>
            <a:r>
              <a:rPr lang="ru-RU" dirty="0" smtClean="0"/>
              <a:t> </a:t>
            </a:r>
            <a:r>
              <a:rPr lang="en-US" dirty="0" err="1" smtClean="0"/>
              <a:t>Cervex</a:t>
            </a:r>
            <a:r>
              <a:rPr lang="en-US" dirty="0" smtClean="0"/>
              <a:t>-Brush </a:t>
            </a:r>
            <a:r>
              <a:rPr lang="ru-RU" dirty="0" smtClean="0"/>
              <a:t>и </a:t>
            </a:r>
            <a:r>
              <a:rPr lang="en-US" dirty="0" err="1" smtClean="0"/>
              <a:t>Cervex</a:t>
            </a:r>
            <a:r>
              <a:rPr lang="en-US" dirty="0" smtClean="0"/>
              <a:t>-Brush</a:t>
            </a:r>
            <a:r>
              <a:rPr lang="ru-RU" dirty="0" smtClean="0"/>
              <a:t> </a:t>
            </a:r>
            <a:r>
              <a:rPr lang="en-US" dirty="0" err="1" smtClean="0"/>
              <a:t>Combi</a:t>
            </a:r>
            <a:r>
              <a:rPr lang="en-US" dirty="0" smtClean="0"/>
              <a:t> </a:t>
            </a:r>
            <a:r>
              <a:rPr lang="ru-RU" dirty="0" smtClean="0"/>
              <a:t>обеспечивают полноценное взятие материала и повышают результативность цитологической диагностики даже при исследовании только традиционного мазка.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877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Выводы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Максимально эффективный результат был получен при параллельном исследовании «жидкостных» и традиционных мазков. </a:t>
            </a:r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Недопустимо, чтобы гинеколог делал </a:t>
            </a:r>
            <a:r>
              <a:rPr lang="ru-RU" dirty="0" err="1" smtClean="0"/>
              <a:t>цитощеткой</a:t>
            </a:r>
            <a:r>
              <a:rPr lang="ru-RU" dirty="0" smtClean="0"/>
              <a:t> дополнительные традиционные мазки, например, на микрофлору, перед погружением ее в фиксирующий раствор.</a:t>
            </a:r>
          </a:p>
          <a:p>
            <a:endParaRPr lang="ru-RU" dirty="0" smtClean="0"/>
          </a:p>
          <a:p>
            <a:r>
              <a:rPr lang="ru-RU" dirty="0" smtClean="0"/>
              <a:t>При строгом соблюдении гинекологом правил взятия материала обеспечивается 100% информативность «жидкостных» мазков.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53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7620000" cy="5348064"/>
          </a:xfrm>
        </p:spPr>
        <p:txBody>
          <a:bodyPr/>
          <a:lstStyle/>
          <a:p>
            <a:r>
              <a:rPr lang="ru-RU" dirty="0" smtClean="0"/>
              <a:t>С 5 по 8 сентября 2015г. </a:t>
            </a:r>
            <a:r>
              <a:rPr lang="ru-RU" dirty="0"/>
              <a:t>г</a:t>
            </a:r>
            <a:r>
              <a:rPr lang="ru-RU" dirty="0" smtClean="0"/>
              <a:t>остеприимный Сочи вновь, уже в восьмой раз, стал центром притяжения для неравнодушных акушеров-гинекологов, неонатологов, анестезиологов-реаниматологов, </a:t>
            </a:r>
            <a:r>
              <a:rPr lang="ru-RU" dirty="0" err="1" smtClean="0"/>
              <a:t>репродуктологов</a:t>
            </a:r>
            <a:r>
              <a:rPr lang="ru-RU" dirty="0" smtClean="0"/>
              <a:t>. Профессиональный </a:t>
            </a:r>
            <a:r>
              <a:rPr lang="ru-RU" dirty="0"/>
              <a:t>семинар «Репродуктивный потенциал России: версии и </a:t>
            </a:r>
            <a:r>
              <a:rPr lang="ru-RU" dirty="0" err="1"/>
              <a:t>контраверсии</a:t>
            </a:r>
            <a:r>
              <a:rPr lang="ru-RU" dirty="0" smtClean="0"/>
              <a:t>» - одно из любимых научных мероприятий у практикующих врачей. В программе </a:t>
            </a:r>
            <a:r>
              <a:rPr lang="en-US" dirty="0" smtClean="0"/>
              <a:t>VIII</a:t>
            </a:r>
            <a:r>
              <a:rPr lang="ru-RU" dirty="0" smtClean="0"/>
              <a:t> «Сочинских </a:t>
            </a:r>
            <a:r>
              <a:rPr lang="ru-RU" dirty="0" err="1" smtClean="0"/>
              <a:t>контраверсий</a:t>
            </a:r>
            <a:r>
              <a:rPr lang="ru-RU" dirty="0" smtClean="0"/>
              <a:t>» прозвучали доклады лучших отечественных и зарубежных экспертов, состоялись обучающие школы и мастер-классы, разборы клинических случаев, круглые столы, дискуссионные клубы </a:t>
            </a:r>
            <a:r>
              <a:rPr lang="ru-RU" dirty="0"/>
              <a:t>и </a:t>
            </a:r>
            <a:r>
              <a:rPr lang="ru-RU" dirty="0" smtClean="0"/>
              <a:t>секции в </a:t>
            </a:r>
            <a:r>
              <a:rPr lang="ru-RU" dirty="0"/>
              <a:t>10 залах на двух площадках (Зимний театр и гостиница «Жемчужина») параллельно .</a:t>
            </a:r>
          </a:p>
        </p:txBody>
      </p:sp>
    </p:spTree>
    <p:extLst>
      <p:ext uri="{BB962C8B-B14F-4D97-AF65-F5344CB8AC3E}">
        <p14:creationId xmlns:p14="http://schemas.microsoft.com/office/powerpoint/2010/main" val="227225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Выводы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Клетки и клеточные структуры в «жидкостном» мазке, окрашенном по </a:t>
            </a:r>
            <a:r>
              <a:rPr lang="ru-RU" dirty="0" err="1" smtClean="0"/>
              <a:t>Папаниколау</a:t>
            </a:r>
            <a:r>
              <a:rPr lang="ru-RU" dirty="0" smtClean="0"/>
              <a:t>, в норме и при патологии имеют свои специфические особенности, которые следует учитывать при микроскопии.</a:t>
            </a:r>
          </a:p>
          <a:p>
            <a:endParaRPr lang="ru-RU" dirty="0" smtClean="0"/>
          </a:p>
          <a:p>
            <a:r>
              <a:rPr lang="ru-RU" dirty="0" smtClean="0"/>
              <a:t>При внедрении в лаборатории метода «жидкостной» цитологии необходимо специальное тематическое обучение </a:t>
            </a:r>
            <a:r>
              <a:rPr lang="ru-RU" dirty="0" err="1" smtClean="0"/>
              <a:t>цитологов</a:t>
            </a:r>
            <a:r>
              <a:rPr lang="ru-RU" dirty="0" smtClean="0"/>
              <a:t> и практика микроскопии «жидкостных» мазков в окраске по </a:t>
            </a:r>
            <a:r>
              <a:rPr lang="ru-RU" dirty="0" err="1" smtClean="0"/>
              <a:t>Папаниколау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419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Выводы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Переход с традиционной цитологии на «жидкостную» с окраской по </a:t>
            </a:r>
            <a:r>
              <a:rPr lang="ru-RU" dirty="0" err="1" smtClean="0"/>
              <a:t>Папаниколау</a:t>
            </a:r>
            <a:r>
              <a:rPr lang="ru-RU" dirty="0" smtClean="0"/>
              <a:t> должен проходить через этап параллельного исследования двух мазков.</a:t>
            </a:r>
          </a:p>
          <a:p>
            <a:endParaRPr lang="ru-RU" dirty="0" smtClean="0"/>
          </a:p>
          <a:p>
            <a:r>
              <a:rPr lang="ru-RU" dirty="0" smtClean="0"/>
              <a:t>Необходимо контролировать свою работу, сопоставлять цитологическое заключение с гистологическим диагнозом, анализировать расхождения, принимать участие во внешнем контроле качества.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899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7848872" cy="619268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rgbClr val="9EF6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dirty="0">
              <a:solidFill>
                <a:srgbClr val="9EF69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851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Малоинвазивная </a:t>
            </a:r>
            <a:r>
              <a:rPr lang="ru-RU" dirty="0" err="1" smtClean="0"/>
              <a:t>перинеопластика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Травма промежности (разрывы, </a:t>
            </a:r>
            <a:r>
              <a:rPr lang="ru-RU" dirty="0" err="1" smtClean="0"/>
              <a:t>эпизио</a:t>
            </a:r>
            <a:r>
              <a:rPr lang="ru-RU" dirty="0" smtClean="0"/>
              <a:t>- и </a:t>
            </a:r>
            <a:r>
              <a:rPr lang="ru-RU" dirty="0" err="1" smtClean="0"/>
              <a:t>перинеотомия</a:t>
            </a:r>
            <a:r>
              <a:rPr lang="ru-RU" dirty="0" smtClean="0"/>
              <a:t>) чаще встречаются у первородящих. Число разрывов промежности </a:t>
            </a:r>
            <a:r>
              <a:rPr lang="ru-RU" dirty="0"/>
              <a:t>относительно </a:t>
            </a:r>
            <a:r>
              <a:rPr lang="ru-RU" dirty="0" smtClean="0"/>
              <a:t>невелико благодаря </a:t>
            </a:r>
            <a:r>
              <a:rPr lang="ru-RU" dirty="0"/>
              <a:t>широкому использованию профилактического рассечения </a:t>
            </a:r>
            <a:r>
              <a:rPr lang="ru-RU" dirty="0" smtClean="0"/>
              <a:t>промежности, и составляет 10-12%.</a:t>
            </a:r>
          </a:p>
          <a:p>
            <a:pPr marL="114300" indent="0">
              <a:buNone/>
            </a:pPr>
            <a:endParaRPr lang="ru-RU" dirty="0" smtClean="0"/>
          </a:p>
          <a:p>
            <a:pPr marL="114300" indent="0">
              <a:buNone/>
            </a:pPr>
            <a:r>
              <a:rPr lang="ru-RU" dirty="0" smtClean="0"/>
              <a:t>Отдаленные осложнения травм промежности:</a:t>
            </a:r>
          </a:p>
          <a:p>
            <a:r>
              <a:rPr lang="ru-RU" dirty="0" smtClean="0"/>
              <a:t>Деформация промежности</a:t>
            </a:r>
          </a:p>
          <a:p>
            <a:r>
              <a:rPr lang="ru-RU" dirty="0" smtClean="0"/>
              <a:t>Зияние половой щели</a:t>
            </a:r>
          </a:p>
          <a:p>
            <a:r>
              <a:rPr lang="ru-RU" dirty="0" smtClean="0"/>
              <a:t>Увеличение частоты инфекционных поражений вульвы</a:t>
            </a:r>
          </a:p>
          <a:p>
            <a:r>
              <a:rPr lang="ru-RU" dirty="0" smtClean="0"/>
              <a:t>Дискомфорт при половой жизни</a:t>
            </a:r>
          </a:p>
          <a:p>
            <a:r>
              <a:rPr lang="ru-RU" dirty="0" smtClean="0"/>
              <a:t>Снижение сексуальной удовлетворенности</a:t>
            </a:r>
          </a:p>
          <a:p>
            <a:r>
              <a:rPr lang="ru-RU" dirty="0" smtClean="0"/>
              <a:t>Несостоятельность мышц тазового дна</a:t>
            </a:r>
          </a:p>
          <a:p>
            <a:r>
              <a:rPr lang="ru-RU" dirty="0" smtClean="0"/>
              <a:t>Пролапс половых органов</a:t>
            </a:r>
          </a:p>
          <a:p>
            <a:r>
              <a:rPr lang="ru-RU" dirty="0" smtClean="0"/>
              <a:t>Недержание мочи</a:t>
            </a:r>
          </a:p>
          <a:p>
            <a:pPr marL="114300" indent="0">
              <a:buNone/>
            </a:pPr>
            <a:endParaRPr lang="ru-RU" dirty="0" smtClean="0"/>
          </a:p>
          <a:p>
            <a:pPr marL="114300" indent="0">
              <a:buNone/>
            </a:pPr>
            <a:r>
              <a:rPr lang="ru-RU" dirty="0" smtClean="0"/>
              <a:t>Все это приносит женщине физические и моральные страдания, негативно влияет на состояние общего здоровья, сексуальную активность, снижает работоспособность, приводит к депрессии, нервозам, отчужденности личности от общества, разладам в семейной жизни.</a:t>
            </a:r>
          </a:p>
          <a:p>
            <a:pPr marL="114300" indent="0">
              <a:buNone/>
            </a:pPr>
            <a:r>
              <a:rPr lang="ru-RU" dirty="0" smtClean="0"/>
              <a:t>Увеличение средней продолжительности жизни и числа женщин среднего возраста диктует нам необходимость улучшения качества жизни. Это подразумевает </a:t>
            </a:r>
            <a:r>
              <a:rPr lang="ru-RU" dirty="0" err="1" smtClean="0"/>
              <a:t>ревитализацию</a:t>
            </a:r>
            <a:r>
              <a:rPr lang="ru-RU" dirty="0" smtClean="0"/>
              <a:t> клеточных структур в том числе и </a:t>
            </a:r>
            <a:r>
              <a:rPr lang="ru-RU" dirty="0" err="1" smtClean="0"/>
              <a:t>вульварной</a:t>
            </a:r>
            <a:r>
              <a:rPr lang="ru-RU" dirty="0" smtClean="0"/>
              <a:t> области.</a:t>
            </a:r>
          </a:p>
          <a:p>
            <a:endParaRPr lang="ru-RU" dirty="0" smtClean="0"/>
          </a:p>
          <a:p>
            <a:pPr marL="114300" indent="0">
              <a:buNone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517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Малоинвазивная </a:t>
            </a:r>
            <a:r>
              <a:rPr lang="ru-RU" sz="3600" dirty="0" err="1" smtClean="0"/>
              <a:t>перинеопластика</a:t>
            </a:r>
            <a:r>
              <a:rPr lang="ru-RU" sz="3600" dirty="0" smtClean="0"/>
              <a:t> (вагинальное сужение)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ru-RU" dirty="0" smtClean="0"/>
              <a:t>Профессор </a:t>
            </a:r>
            <a:r>
              <a:rPr lang="ru-RU" dirty="0" err="1" smtClean="0"/>
              <a:t>Чиро</a:t>
            </a:r>
            <a:r>
              <a:rPr lang="ru-RU" dirty="0" smtClean="0"/>
              <a:t> </a:t>
            </a:r>
            <a:r>
              <a:rPr lang="ru-RU" dirty="0" err="1" smtClean="0"/>
              <a:t>Аккардо</a:t>
            </a:r>
            <a:r>
              <a:rPr lang="ru-RU" dirty="0" smtClean="0"/>
              <a:t> (Италия) представил новую технологию </a:t>
            </a:r>
            <a:r>
              <a:rPr lang="ru-RU" dirty="0" err="1" smtClean="0"/>
              <a:t>перинеопластики</a:t>
            </a:r>
            <a:r>
              <a:rPr lang="ru-RU" dirty="0" smtClean="0"/>
              <a:t> с использованием специальной нити </a:t>
            </a:r>
            <a:r>
              <a:rPr lang="ru-RU" dirty="0" err="1" smtClean="0"/>
              <a:t>Дермафил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pPr marL="114300" indent="0">
              <a:buNone/>
            </a:pPr>
            <a:r>
              <a:rPr lang="ru-RU" dirty="0" smtClean="0"/>
              <a:t>Показания:</a:t>
            </a:r>
          </a:p>
          <a:p>
            <a:r>
              <a:rPr lang="ru-RU" dirty="0"/>
              <a:t>Деформация промежности</a:t>
            </a:r>
          </a:p>
          <a:p>
            <a:r>
              <a:rPr lang="ru-RU" dirty="0"/>
              <a:t>Зияние половой щели</a:t>
            </a:r>
          </a:p>
          <a:p>
            <a:r>
              <a:rPr lang="ru-RU" dirty="0"/>
              <a:t>Дискомфорт при половой </a:t>
            </a:r>
            <a:r>
              <a:rPr lang="ru-RU" dirty="0" smtClean="0"/>
              <a:t>жизни (невозможность сократить мышцы тазового дна)</a:t>
            </a:r>
            <a:endParaRPr lang="ru-RU" dirty="0"/>
          </a:p>
          <a:p>
            <a:r>
              <a:rPr lang="ru-RU" dirty="0"/>
              <a:t>Снижение сексуальной удовлетворенности</a:t>
            </a:r>
          </a:p>
          <a:p>
            <a:r>
              <a:rPr lang="ru-RU" dirty="0" smtClean="0"/>
              <a:t>Увеличение </a:t>
            </a:r>
            <a:r>
              <a:rPr lang="ru-RU" dirty="0"/>
              <a:t>частоты инфекционных поражений вульвы</a:t>
            </a:r>
          </a:p>
          <a:p>
            <a:pPr marL="11430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313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Малоинвазивная </a:t>
            </a:r>
            <a:r>
              <a:rPr lang="ru-RU" dirty="0" err="1"/>
              <a:t>перинеопластика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Вагинальное сужение создается с помощью специальной нити, идущей в двух направлениях в мышцах промежности. Благодаря ее структуре и прочности возможен мини-инвазивный метод решения женских проблем.</a:t>
            </a:r>
          </a:p>
          <a:p>
            <a:r>
              <a:rPr lang="ru-RU" dirty="0" smtClean="0"/>
              <a:t>Нить для вагинального сужения используется для уменьшения входа во влагалище, а также позволяет добиться эстетических и функциональных улучшений в работе женских половых органов.</a:t>
            </a:r>
          </a:p>
          <a:p>
            <a:r>
              <a:rPr lang="ru-RU" dirty="0" smtClean="0"/>
              <a:t>Процедура проводится под местной анестезией.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969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7620000" cy="1012974"/>
          </a:xfrm>
        </p:spPr>
        <p:txBody>
          <a:bodyPr/>
          <a:lstStyle/>
          <a:p>
            <a:r>
              <a:rPr lang="ru-RU" dirty="0"/>
              <a:t>Малоинвазивная </a:t>
            </a:r>
            <a:r>
              <a:rPr lang="ru-RU" dirty="0" err="1" smtClean="0"/>
              <a:t>перинеопластика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/>
              <a:t>Характеристика вагинальной нити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Вагинальная нить состоит из </a:t>
            </a:r>
            <a:r>
              <a:rPr lang="ru-RU" dirty="0" err="1" smtClean="0"/>
              <a:t>капролактона</a:t>
            </a:r>
            <a:r>
              <a:rPr lang="ru-RU" dirty="0" smtClean="0"/>
              <a:t> и </a:t>
            </a:r>
            <a:r>
              <a:rPr lang="ru-RU" dirty="0" err="1" smtClean="0"/>
              <a:t>полидиоксонона</a:t>
            </a:r>
            <a:r>
              <a:rPr lang="ru-RU" dirty="0" smtClean="0"/>
              <a:t> с атравматическими прямыми иглами на каждом конце</a:t>
            </a:r>
          </a:p>
          <a:p>
            <a:r>
              <a:rPr lang="ru-RU" dirty="0" smtClean="0"/>
              <a:t>Имеет на своей поверхности «зубцы» для создания </a:t>
            </a:r>
            <a:r>
              <a:rPr lang="ru-RU" dirty="0" err="1" smtClean="0"/>
              <a:t>лифтинга</a:t>
            </a:r>
            <a:r>
              <a:rPr lang="ru-RU" dirty="0" smtClean="0"/>
              <a:t> и профилактики прорезывания </a:t>
            </a:r>
          </a:p>
          <a:p>
            <a:r>
              <a:rPr lang="ru-RU" dirty="0" smtClean="0"/>
              <a:t>Нить рассасывающаяся (в течение 2х лет). Она создает фиброзную реакцию, которая приводит к образованию так называемого «вторичного вектора тяги», который остается даже после полного рассасывания нити;</a:t>
            </a:r>
          </a:p>
          <a:p>
            <a:r>
              <a:rPr lang="ru-RU" dirty="0" smtClean="0"/>
              <a:t>Нить может быть введена в мышцы промежности или подкожную область в зависимости от проблемы.</a:t>
            </a:r>
          </a:p>
          <a:p>
            <a:pPr marL="11430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681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2146250"/>
          </a:xfrm>
        </p:spPr>
        <p:txBody>
          <a:bodyPr/>
          <a:lstStyle/>
          <a:p>
            <a:pPr algn="ctr"/>
            <a:r>
              <a:rPr lang="ru-RU" sz="4000" dirty="0" smtClean="0"/>
              <a:t>Нить для вагинального сужения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>
                <a:solidFill>
                  <a:schemeClr val="tx1"/>
                </a:solidFill>
              </a:rPr>
              <a:t>Сходящаяся двунаправленная нить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852936"/>
            <a:ext cx="6633023" cy="707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861048"/>
            <a:ext cx="4029075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321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714202"/>
          </a:xfrm>
        </p:spPr>
        <p:txBody>
          <a:bodyPr/>
          <a:lstStyle/>
          <a:p>
            <a:r>
              <a:rPr lang="ru-RU" dirty="0"/>
              <a:t>Малоинвазивная </a:t>
            </a:r>
            <a:r>
              <a:rPr lang="ru-RU" dirty="0" err="1" smtClean="0"/>
              <a:t>перинеопластика</a:t>
            </a:r>
            <a:r>
              <a:rPr lang="ru-RU" dirty="0"/>
              <a:t/>
            </a:r>
            <a:br>
              <a:rPr lang="ru-RU" dirty="0"/>
            </a:br>
            <a:r>
              <a:rPr lang="ru-RU" sz="2800" dirty="0"/>
              <a:t>Преимущества технологии: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ru-RU" dirty="0"/>
          </a:p>
          <a:p>
            <a:r>
              <a:rPr lang="ru-RU" dirty="0" smtClean="0"/>
              <a:t>Эстетическое и функциональное улучшение;</a:t>
            </a:r>
          </a:p>
          <a:p>
            <a:r>
              <a:rPr lang="ru-RU" dirty="0" smtClean="0"/>
              <a:t>Профилактика пролапса гениталий;</a:t>
            </a:r>
          </a:p>
          <a:p>
            <a:r>
              <a:rPr lang="ru-RU" dirty="0" smtClean="0"/>
              <a:t>Возможность последующего </a:t>
            </a:r>
            <a:r>
              <a:rPr lang="ru-RU" dirty="0" err="1" smtClean="0"/>
              <a:t>родоразрешения</a:t>
            </a:r>
            <a:r>
              <a:rPr lang="ru-RU" dirty="0" smtClean="0"/>
              <a:t> естественным путем;</a:t>
            </a:r>
          </a:p>
          <a:p>
            <a:r>
              <a:rPr lang="ru-RU" dirty="0" smtClean="0"/>
              <a:t>Минимальная </a:t>
            </a:r>
            <a:r>
              <a:rPr lang="ru-RU" dirty="0" err="1" smtClean="0"/>
              <a:t>инвазивность</a:t>
            </a:r>
            <a:r>
              <a:rPr lang="ru-RU" dirty="0" smtClean="0"/>
              <a:t>;</a:t>
            </a:r>
          </a:p>
          <a:p>
            <a:r>
              <a:rPr lang="ru-RU" dirty="0" smtClean="0"/>
              <a:t>Минимальная по продолжительности (хирургия одного дня);</a:t>
            </a:r>
          </a:p>
          <a:p>
            <a:r>
              <a:rPr lang="ru-RU" dirty="0" smtClean="0"/>
              <a:t>Местная анестезия;</a:t>
            </a:r>
          </a:p>
          <a:p>
            <a:r>
              <a:rPr lang="ru-RU" dirty="0" smtClean="0"/>
              <a:t>Быстрый восстановительный период.</a:t>
            </a:r>
          </a:p>
        </p:txBody>
      </p:sp>
    </p:spTree>
    <p:extLst>
      <p:ext uri="{BB962C8B-B14F-4D97-AF65-F5344CB8AC3E}">
        <p14:creationId xmlns:p14="http://schemas.microsoft.com/office/powerpoint/2010/main" val="360043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908720"/>
            <a:ext cx="4167126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620000" cy="792088"/>
          </a:xfrm>
        </p:spPr>
        <p:txBody>
          <a:bodyPr/>
          <a:lstStyle/>
          <a:p>
            <a:r>
              <a:rPr lang="ru-RU" sz="4000" dirty="0" smtClean="0"/>
              <a:t>Техника вагинального сужения</a:t>
            </a:r>
            <a:endParaRPr lang="ru-RU" sz="4000" dirty="0"/>
          </a:p>
        </p:txBody>
      </p:sp>
      <p:pic>
        <p:nvPicPr>
          <p:cNvPr id="1030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" y="908720"/>
            <a:ext cx="4203754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" y="3861048"/>
            <a:ext cx="4203755" cy="2996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861048"/>
            <a:ext cx="4167126" cy="2996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760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249</TotalTime>
  <Words>1221</Words>
  <Application>Microsoft Office PowerPoint</Application>
  <PresentationFormat>Экран (4:3)</PresentationFormat>
  <Paragraphs>172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Соседство</vt:lpstr>
      <vt:lpstr>ГБУ РО «ГКБ №8»  Обзор докладов VIII Общероссийского научно-практического семинара «Репродуктивный потенциал России: версии и контраверсии»</vt:lpstr>
      <vt:lpstr>Презентация PowerPoint</vt:lpstr>
      <vt:lpstr>Малоинвазивная перинеопластика</vt:lpstr>
      <vt:lpstr>Малоинвазивная перинеопластика (вагинальное сужение)</vt:lpstr>
      <vt:lpstr>Малоинвазивная перинеопластика</vt:lpstr>
      <vt:lpstr>Малоинвазивная перинеопластика Характеристика вагинальной нити</vt:lpstr>
      <vt:lpstr>Нить для вагинального сужения  Сходящаяся двунаправленная нить</vt:lpstr>
      <vt:lpstr>Малоинвазивная перинеопластика Преимущества технологии: </vt:lpstr>
      <vt:lpstr>Техника вагинального сужения</vt:lpstr>
      <vt:lpstr>Малоинвазивная перинеопластика Результаты:</vt:lpstr>
      <vt:lpstr>Сравнительная оценка традиционного и жидкостного цитологического исследования (Шевелина Елена Евгеньевна (Воронеж))</vt:lpstr>
      <vt:lpstr>Сравнительная оценка традиционного и жидкостного цитологического исследования </vt:lpstr>
      <vt:lpstr>Результаты исследования</vt:lpstr>
      <vt:lpstr>Результаты исследования</vt:lpstr>
      <vt:lpstr>Результаты исследования</vt:lpstr>
      <vt:lpstr>Расхождения:</vt:lpstr>
      <vt:lpstr>Недостатки ЖЦ</vt:lpstr>
      <vt:lpstr>Выводы</vt:lpstr>
      <vt:lpstr>Выводы</vt:lpstr>
      <vt:lpstr>Выводы</vt:lpstr>
      <vt:lpstr>Выводы</vt:lpstr>
      <vt:lpstr>  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Olya</dc:creator>
  <cp:lastModifiedBy>Olya</cp:lastModifiedBy>
  <cp:revision>55</cp:revision>
  <dcterms:created xsi:type="dcterms:W3CDTF">2015-09-14T07:48:11Z</dcterms:created>
  <dcterms:modified xsi:type="dcterms:W3CDTF">2015-09-28T18:31:22Z</dcterms:modified>
</cp:coreProperties>
</file>